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77"/>
  </p:notesMasterIdLst>
  <p:sldIdLst>
    <p:sldId id="256" r:id="rId2"/>
    <p:sldId id="257" r:id="rId3"/>
    <p:sldId id="260" r:id="rId4"/>
    <p:sldId id="327" r:id="rId5"/>
    <p:sldId id="297" r:id="rId6"/>
    <p:sldId id="298" r:id="rId7"/>
    <p:sldId id="324" r:id="rId8"/>
    <p:sldId id="299" r:id="rId9"/>
    <p:sldId id="328" r:id="rId10"/>
    <p:sldId id="261" r:id="rId11"/>
    <p:sldId id="300" r:id="rId12"/>
    <p:sldId id="301" r:id="rId13"/>
    <p:sldId id="302" r:id="rId14"/>
    <p:sldId id="329" r:id="rId15"/>
    <p:sldId id="262" r:id="rId16"/>
    <p:sldId id="303" r:id="rId17"/>
    <p:sldId id="280" r:id="rId18"/>
    <p:sldId id="304" r:id="rId19"/>
    <p:sldId id="330" r:id="rId20"/>
    <p:sldId id="293" r:id="rId21"/>
    <p:sldId id="331" r:id="rId22"/>
    <p:sldId id="305" r:id="rId23"/>
    <p:sldId id="332" r:id="rId24"/>
    <p:sldId id="263" r:id="rId25"/>
    <p:sldId id="292" r:id="rId26"/>
    <p:sldId id="325" r:id="rId27"/>
    <p:sldId id="306" r:id="rId28"/>
    <p:sldId id="279" r:id="rId29"/>
    <p:sldId id="295" r:id="rId30"/>
    <p:sldId id="296" r:id="rId31"/>
    <p:sldId id="264" r:id="rId32"/>
    <p:sldId id="307" r:id="rId33"/>
    <p:sldId id="333" r:id="rId34"/>
    <p:sldId id="265" r:id="rId35"/>
    <p:sldId id="266" r:id="rId36"/>
    <p:sldId id="308" r:id="rId37"/>
    <p:sldId id="334" r:id="rId38"/>
    <p:sldId id="309" r:id="rId39"/>
    <p:sldId id="268" r:id="rId40"/>
    <p:sldId id="310" r:id="rId41"/>
    <p:sldId id="267" r:id="rId42"/>
    <p:sldId id="335" r:id="rId43"/>
    <p:sldId id="290" r:id="rId44"/>
    <p:sldId id="336" r:id="rId45"/>
    <p:sldId id="311" r:id="rId46"/>
    <p:sldId id="337" r:id="rId47"/>
    <p:sldId id="269" r:id="rId48"/>
    <p:sldId id="338" r:id="rId49"/>
    <p:sldId id="282" r:id="rId50"/>
    <p:sldId id="323" r:id="rId51"/>
    <p:sldId id="270" r:id="rId52"/>
    <p:sldId id="283" r:id="rId53"/>
    <p:sldId id="271" r:id="rId54"/>
    <p:sldId id="272" r:id="rId55"/>
    <p:sldId id="285" r:id="rId56"/>
    <p:sldId id="273" r:id="rId57"/>
    <p:sldId id="286" r:id="rId58"/>
    <p:sldId id="312" r:id="rId59"/>
    <p:sldId id="276" r:id="rId60"/>
    <p:sldId id="274" r:id="rId61"/>
    <p:sldId id="319" r:id="rId62"/>
    <p:sldId id="275" r:id="rId63"/>
    <p:sldId id="318" r:id="rId64"/>
    <p:sldId id="288" r:id="rId65"/>
    <p:sldId id="317" r:id="rId66"/>
    <p:sldId id="313" r:id="rId67"/>
    <p:sldId id="316" r:id="rId68"/>
    <p:sldId id="314" r:id="rId69"/>
    <p:sldId id="315" r:id="rId70"/>
    <p:sldId id="320" r:id="rId71"/>
    <p:sldId id="321" r:id="rId72"/>
    <p:sldId id="289" r:id="rId73"/>
    <p:sldId id="278" r:id="rId74"/>
    <p:sldId id="322" r:id="rId75"/>
    <p:sldId id="326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006600"/>
    <a:srgbClr val="CC0066"/>
    <a:srgbClr val="003366"/>
    <a:srgbClr val="990099"/>
    <a:srgbClr val="FF6600"/>
    <a:srgbClr val="D60093"/>
    <a:srgbClr val="00FFFF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A6547-9089-47C8-AD61-DCB159681E3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7E0CE-77D0-4DAF-91F6-AA6218D314E5}">
      <dgm:prSet phldrT="[Text]" phldr="1"/>
      <dgm:spPr/>
      <dgm:t>
        <a:bodyPr/>
        <a:lstStyle/>
        <a:p>
          <a:endParaRPr lang="en-US" dirty="0"/>
        </a:p>
      </dgm:t>
    </dgm:pt>
    <dgm:pt modelId="{5CE15D47-EB99-4B96-8EDB-6834134DD731}" type="parTrans" cxnId="{2D584358-660C-4EAA-9768-3E2181640BCF}">
      <dgm:prSet/>
      <dgm:spPr/>
      <dgm:t>
        <a:bodyPr/>
        <a:lstStyle/>
        <a:p>
          <a:endParaRPr lang="en-US"/>
        </a:p>
      </dgm:t>
    </dgm:pt>
    <dgm:pt modelId="{4E087D87-9208-46EC-ABC2-AA156AB60EDE}" type="sibTrans" cxnId="{2D584358-660C-4EAA-9768-3E2181640BCF}">
      <dgm:prSet/>
      <dgm:spPr/>
      <dgm:t>
        <a:bodyPr/>
        <a:lstStyle/>
        <a:p>
          <a:endParaRPr lang="en-US"/>
        </a:p>
      </dgm:t>
    </dgm:pt>
    <dgm:pt modelId="{D7DCFEAC-FB13-4623-AA6C-96D1AB9A4709}">
      <dgm:prSet phldrT="[Text]" custT="1"/>
      <dgm:spPr/>
      <dgm:t>
        <a:bodyPr/>
        <a:lstStyle/>
        <a:p>
          <a:pPr algn="r" rtl="1"/>
          <a:endParaRPr lang="en-US" sz="1600" dirty="0"/>
        </a:p>
      </dgm:t>
    </dgm:pt>
    <dgm:pt modelId="{5B59F8A8-524D-4FDF-9C58-EAF1BEC8C355}" type="parTrans" cxnId="{F608A8AF-BEC8-41E9-AE98-F1B00A039734}">
      <dgm:prSet/>
      <dgm:spPr/>
      <dgm:t>
        <a:bodyPr/>
        <a:lstStyle/>
        <a:p>
          <a:endParaRPr lang="en-US"/>
        </a:p>
      </dgm:t>
    </dgm:pt>
    <dgm:pt modelId="{F3E8DB75-C1B3-40CE-8E14-1071235A7FDD}" type="sibTrans" cxnId="{F608A8AF-BEC8-41E9-AE98-F1B00A039734}">
      <dgm:prSet/>
      <dgm:spPr/>
      <dgm:t>
        <a:bodyPr/>
        <a:lstStyle/>
        <a:p>
          <a:endParaRPr lang="en-US"/>
        </a:p>
      </dgm:t>
    </dgm:pt>
    <dgm:pt modelId="{38BC7D0E-51BB-47CE-B449-03C27A57FB0C}">
      <dgm:prSet phldrT="[Text]" custT="1"/>
      <dgm:spPr/>
      <dgm:t>
        <a:bodyPr/>
        <a:lstStyle/>
        <a:p>
          <a:pPr algn="r" rtl="1"/>
          <a:r>
            <a:rPr lang="fa-IR" sz="2800" dirty="0" smtClean="0">
              <a:cs typeface="B Nazanin" panose="00000400000000000000" pitchFamily="2" charset="-78"/>
            </a:rPr>
            <a:t>علاوه بر این در سلول های این لب پروتئین پذیرنده هورمون های</a:t>
          </a:r>
          <a:r>
            <a:rPr lang="fa-IR" sz="2800" b="1" dirty="0" smtClean="0">
              <a:solidFill>
                <a:srgbClr val="FF0066"/>
              </a:solidFill>
              <a:cs typeface="B Nazanin" panose="00000400000000000000" pitchFamily="2" charset="-78"/>
            </a:rPr>
            <a:t> گلیکوکورتیکوئیدی </a:t>
          </a:r>
          <a:r>
            <a:rPr lang="fa-IR" sz="2800" dirty="0" smtClean="0">
              <a:cs typeface="B Nazanin" panose="00000400000000000000" pitchFamily="2" charset="-78"/>
            </a:rPr>
            <a:t>وجود ندارد، از این رو </a:t>
          </a:r>
          <a:r>
            <a:rPr lang="en-US" sz="2400" b="1" dirty="0" smtClean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CRH</a:t>
          </a:r>
          <a:r>
            <a:rPr lang="fa-IR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و</a:t>
          </a:r>
          <a:r>
            <a:rPr lang="fa-IR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r>
            <a:rPr lang="fa-IR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گلیکوکورتیکوئید ها </a:t>
          </a:r>
          <a:r>
            <a:rPr lang="fa-IR" sz="2800" b="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در نحوه تنظیم سنتز </a:t>
          </a:r>
          <a:r>
            <a:rPr lang="en-US" sz="2800" b="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r>
            <a:rPr lang="en-US" sz="24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POMC</a:t>
          </a:r>
          <a:r>
            <a:rPr lang="fa-IR" sz="2800" b="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اثری ندارند.</a:t>
          </a:r>
          <a:r>
            <a:rPr lang="fa-IR" sz="2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endParaRPr lang="en-US" sz="2400" b="1" dirty="0">
            <a:solidFill>
              <a:schemeClr val="tx1">
                <a:lumMod val="95000"/>
                <a:lumOff val="5000"/>
              </a:schemeClr>
            </a:solidFill>
            <a:cs typeface="B Nazanin" panose="00000400000000000000" pitchFamily="2" charset="-78"/>
          </a:endParaRPr>
        </a:p>
      </dgm:t>
    </dgm:pt>
    <dgm:pt modelId="{032F285A-593E-4F2E-8361-93E90FC8DF64}" type="parTrans" cxnId="{9BB225C8-5AB3-4E70-AC2A-DF1DFEA63146}">
      <dgm:prSet/>
      <dgm:spPr/>
      <dgm:t>
        <a:bodyPr/>
        <a:lstStyle/>
        <a:p>
          <a:endParaRPr lang="en-US"/>
        </a:p>
      </dgm:t>
    </dgm:pt>
    <dgm:pt modelId="{93DCE976-29F8-455F-A6DD-3C31B3D61530}" type="sibTrans" cxnId="{9BB225C8-5AB3-4E70-AC2A-DF1DFEA63146}">
      <dgm:prSet/>
      <dgm:spPr/>
      <dgm:t>
        <a:bodyPr/>
        <a:lstStyle/>
        <a:p>
          <a:endParaRPr lang="en-US"/>
        </a:p>
      </dgm:t>
    </dgm:pt>
    <dgm:pt modelId="{9563B6C6-3990-43C6-BF3E-8BD34DBDA2B8}">
      <dgm:prSet phldrT="[Text]" custT="1"/>
      <dgm:spPr/>
      <dgm:t>
        <a:bodyPr/>
        <a:lstStyle/>
        <a:p>
          <a:pPr algn="r" rtl="1"/>
          <a:r>
            <a:rPr lang="fa-IR" sz="2800" dirty="0" smtClean="0">
              <a:cs typeface="B Nazanin" panose="00000400000000000000" pitchFamily="2" charset="-78"/>
            </a:rPr>
            <a:t>تعداد بسیار معدودی عروق خونی لب میانی را مشروب میکنند و وریدیاب </a:t>
          </a:r>
          <a:r>
            <a:rPr lang="fa-IR" sz="2800" b="1" dirty="0" smtClean="0">
              <a:solidFill>
                <a:srgbClr val="990099"/>
              </a:solidFill>
              <a:cs typeface="B Nazanin" panose="00000400000000000000" pitchFamily="2" charset="-78"/>
            </a:rPr>
            <a:t>هیپوتالاموس_ هیپوفیزی</a:t>
          </a:r>
          <a:r>
            <a:rPr lang="fa-IR" sz="2800" dirty="0" smtClean="0">
              <a:cs typeface="B Nazanin" panose="00000400000000000000" pitchFamily="2" charset="-78"/>
            </a:rPr>
            <a:t> نیز از این لب نمیگذرد، 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بنابراین </a:t>
          </a:r>
          <a:r>
            <a:rPr lang="fa-IR" sz="28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لب میانی</a:t>
          </a:r>
          <a:r>
            <a:rPr lang="fa-IR" sz="2800" dirty="0" smtClean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به هورمون </a:t>
          </a:r>
          <a:r>
            <a: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CRH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دسترسی ندارد.</a:t>
          </a:r>
          <a:endParaRPr lang="en-US" sz="2800" dirty="0">
            <a:cs typeface="B Nazanin" panose="00000400000000000000" pitchFamily="2" charset="-78"/>
          </a:endParaRPr>
        </a:p>
      </dgm:t>
    </dgm:pt>
    <dgm:pt modelId="{6F6227FF-E141-411C-9A11-0DB97E19C29A}" type="parTrans" cxnId="{3EE3ED65-8C1C-4BCA-B818-4446B5787B92}">
      <dgm:prSet/>
      <dgm:spPr/>
      <dgm:t>
        <a:bodyPr/>
        <a:lstStyle/>
        <a:p>
          <a:endParaRPr lang="en-US"/>
        </a:p>
      </dgm:t>
    </dgm:pt>
    <dgm:pt modelId="{96751AAA-0E34-4B90-89AF-A4EED6BBDFC5}" type="sibTrans" cxnId="{3EE3ED65-8C1C-4BCA-B818-4446B5787B92}">
      <dgm:prSet/>
      <dgm:spPr/>
      <dgm:t>
        <a:bodyPr/>
        <a:lstStyle/>
        <a:p>
          <a:endParaRPr lang="en-US"/>
        </a:p>
      </dgm:t>
    </dgm:pt>
    <dgm:pt modelId="{15CC9D34-0D01-445F-BF0D-69FFEADAB34A}">
      <dgm:prSet phldrT="[Text]" phldr="1"/>
      <dgm:spPr/>
      <dgm:t>
        <a:bodyPr/>
        <a:lstStyle/>
        <a:p>
          <a:endParaRPr lang="en-US" dirty="0"/>
        </a:p>
      </dgm:t>
    </dgm:pt>
    <dgm:pt modelId="{9299A0B8-ECA2-46E8-8A49-C1BB4E61E1CC}" type="sibTrans" cxnId="{3FE5010D-8EB2-4CCA-888D-7D850EC48EF6}">
      <dgm:prSet/>
      <dgm:spPr/>
      <dgm:t>
        <a:bodyPr/>
        <a:lstStyle/>
        <a:p>
          <a:endParaRPr lang="en-US"/>
        </a:p>
      </dgm:t>
    </dgm:pt>
    <dgm:pt modelId="{29BE317A-6F9D-4255-AA29-88BD5F2943FE}" type="parTrans" cxnId="{3FE5010D-8EB2-4CCA-888D-7D850EC48EF6}">
      <dgm:prSet/>
      <dgm:spPr/>
      <dgm:t>
        <a:bodyPr/>
        <a:lstStyle/>
        <a:p>
          <a:endParaRPr lang="en-US"/>
        </a:p>
      </dgm:t>
    </dgm:pt>
    <dgm:pt modelId="{761078BB-3D9A-482B-B225-590779019B8E}" type="pres">
      <dgm:prSet presAssocID="{0C0A6547-9089-47C8-AD61-DCB159681E3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58E8EB-8F86-4035-AF06-88EEE30B9FDE}" type="pres">
      <dgm:prSet presAssocID="{15CC9D34-0D01-445F-BF0D-69FFEADAB34A}" presName="composite" presStyleCnt="0"/>
      <dgm:spPr/>
    </dgm:pt>
    <dgm:pt modelId="{67CB28EA-144C-4126-9B6C-A546B1C91883}" type="pres">
      <dgm:prSet presAssocID="{15CC9D34-0D01-445F-BF0D-69FFEADAB34A}" presName="parentText" presStyleLbl="alignNode1" presStyleIdx="0" presStyleCnt="2" custScaleX="75764" custScaleY="92031" custLinFactNeighborX="5850" custLinFactNeighborY="-52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4BD27-D8F4-4B0D-9531-41CFDB7E6EAB}" type="pres">
      <dgm:prSet presAssocID="{15CC9D34-0D01-445F-BF0D-69FFEADAB34A}" presName="descendantText" presStyleLbl="alignAcc1" presStyleIdx="0" presStyleCnt="2" custScaleY="192649" custLinFactNeighborX="-1092" custLinFactNeighborY="-22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7DE9C-0744-4E8A-AAB2-F814072222F7}" type="pres">
      <dgm:prSet presAssocID="{9299A0B8-ECA2-46E8-8A49-C1BB4E61E1CC}" presName="sp" presStyleCnt="0"/>
      <dgm:spPr/>
    </dgm:pt>
    <dgm:pt modelId="{66DDEC96-4969-4E3C-85E7-0D9BB4D368CE}" type="pres">
      <dgm:prSet presAssocID="{B0B7E0CE-77D0-4DAF-91F6-AA6218D314E5}" presName="composite" presStyleCnt="0"/>
      <dgm:spPr/>
    </dgm:pt>
    <dgm:pt modelId="{4F4E5143-913F-4DCF-8872-62DA38602071}" type="pres">
      <dgm:prSet presAssocID="{B0B7E0CE-77D0-4DAF-91F6-AA6218D314E5}" presName="parentText" presStyleLbl="alignNode1" presStyleIdx="1" presStyleCnt="2" custScaleX="81137" custScaleY="96489" custLinFactNeighborX="2236" custLinFactNeighborY="-263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0F1CC7-1EE3-47F4-9FB3-DA6C31296AB7}" type="pres">
      <dgm:prSet presAssocID="{B0B7E0CE-77D0-4DAF-91F6-AA6218D314E5}" presName="descendantText" presStyleLbl="alignAcc1" presStyleIdx="1" presStyleCnt="2" custScaleX="97881" custScaleY="163647" custLinFactNeighborX="-2507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0861E4-FCBC-41FB-A6C1-094A35CAF675}" type="presOf" srcId="{0C0A6547-9089-47C8-AD61-DCB159681E39}" destId="{761078BB-3D9A-482B-B225-590779019B8E}" srcOrd="0" destOrd="0" presId="urn:microsoft.com/office/officeart/2005/8/layout/chevron2"/>
    <dgm:cxn modelId="{3EE3ED65-8C1C-4BCA-B818-4446B5787B92}" srcId="{15CC9D34-0D01-445F-BF0D-69FFEADAB34A}" destId="{9563B6C6-3990-43C6-BF3E-8BD34DBDA2B8}" srcOrd="0" destOrd="0" parTransId="{6F6227FF-E141-411C-9A11-0DB97E19C29A}" sibTransId="{96751AAA-0E34-4B90-89AF-A4EED6BBDFC5}"/>
    <dgm:cxn modelId="{DB93A242-0789-4267-BDCD-E79BE14FA162}" type="presOf" srcId="{B0B7E0CE-77D0-4DAF-91F6-AA6218D314E5}" destId="{4F4E5143-913F-4DCF-8872-62DA38602071}" srcOrd="0" destOrd="0" presId="urn:microsoft.com/office/officeart/2005/8/layout/chevron2"/>
    <dgm:cxn modelId="{BBD87EFB-5C11-4A3D-8B17-3F2CEC59870E}" type="presOf" srcId="{9563B6C6-3990-43C6-BF3E-8BD34DBDA2B8}" destId="{8704BD27-D8F4-4B0D-9531-41CFDB7E6EAB}" srcOrd="0" destOrd="0" presId="urn:microsoft.com/office/officeart/2005/8/layout/chevron2"/>
    <dgm:cxn modelId="{3FE5010D-8EB2-4CCA-888D-7D850EC48EF6}" srcId="{0C0A6547-9089-47C8-AD61-DCB159681E39}" destId="{15CC9D34-0D01-445F-BF0D-69FFEADAB34A}" srcOrd="0" destOrd="0" parTransId="{29BE317A-6F9D-4255-AA29-88BD5F2943FE}" sibTransId="{9299A0B8-ECA2-46E8-8A49-C1BB4E61E1CC}"/>
    <dgm:cxn modelId="{561DF578-94FB-46E4-8A69-BD0EFA6E7779}" type="presOf" srcId="{38BC7D0E-51BB-47CE-B449-03C27A57FB0C}" destId="{9B0F1CC7-1EE3-47F4-9FB3-DA6C31296AB7}" srcOrd="0" destOrd="1" presId="urn:microsoft.com/office/officeart/2005/8/layout/chevron2"/>
    <dgm:cxn modelId="{2D584358-660C-4EAA-9768-3E2181640BCF}" srcId="{0C0A6547-9089-47C8-AD61-DCB159681E39}" destId="{B0B7E0CE-77D0-4DAF-91F6-AA6218D314E5}" srcOrd="1" destOrd="0" parTransId="{5CE15D47-EB99-4B96-8EDB-6834134DD731}" sibTransId="{4E087D87-9208-46EC-ABC2-AA156AB60EDE}"/>
    <dgm:cxn modelId="{EE99DB20-CA9D-43D4-B4C0-C9392E33274D}" type="presOf" srcId="{15CC9D34-0D01-445F-BF0D-69FFEADAB34A}" destId="{67CB28EA-144C-4126-9B6C-A546B1C91883}" srcOrd="0" destOrd="0" presId="urn:microsoft.com/office/officeart/2005/8/layout/chevron2"/>
    <dgm:cxn modelId="{4B0EB46B-BCD2-4C6E-9D12-42E3CE9A11E2}" type="presOf" srcId="{D7DCFEAC-FB13-4623-AA6C-96D1AB9A4709}" destId="{9B0F1CC7-1EE3-47F4-9FB3-DA6C31296AB7}" srcOrd="0" destOrd="0" presId="urn:microsoft.com/office/officeart/2005/8/layout/chevron2"/>
    <dgm:cxn modelId="{F608A8AF-BEC8-41E9-AE98-F1B00A039734}" srcId="{B0B7E0CE-77D0-4DAF-91F6-AA6218D314E5}" destId="{D7DCFEAC-FB13-4623-AA6C-96D1AB9A4709}" srcOrd="0" destOrd="0" parTransId="{5B59F8A8-524D-4FDF-9C58-EAF1BEC8C355}" sibTransId="{F3E8DB75-C1B3-40CE-8E14-1071235A7FDD}"/>
    <dgm:cxn modelId="{9BB225C8-5AB3-4E70-AC2A-DF1DFEA63146}" srcId="{B0B7E0CE-77D0-4DAF-91F6-AA6218D314E5}" destId="{38BC7D0E-51BB-47CE-B449-03C27A57FB0C}" srcOrd="1" destOrd="0" parTransId="{032F285A-593E-4F2E-8361-93E90FC8DF64}" sibTransId="{93DCE976-29F8-455F-A6DD-3C31B3D61530}"/>
    <dgm:cxn modelId="{5A700418-6B6E-448C-A893-0C3CF5157D13}" type="presParOf" srcId="{761078BB-3D9A-482B-B225-590779019B8E}" destId="{7858E8EB-8F86-4035-AF06-88EEE30B9FDE}" srcOrd="0" destOrd="0" presId="urn:microsoft.com/office/officeart/2005/8/layout/chevron2"/>
    <dgm:cxn modelId="{95A743EA-FB34-41C3-A756-035A3E5F924E}" type="presParOf" srcId="{7858E8EB-8F86-4035-AF06-88EEE30B9FDE}" destId="{67CB28EA-144C-4126-9B6C-A546B1C91883}" srcOrd="0" destOrd="0" presId="urn:microsoft.com/office/officeart/2005/8/layout/chevron2"/>
    <dgm:cxn modelId="{088464D5-95A8-42E2-9DBB-06F7279253D0}" type="presParOf" srcId="{7858E8EB-8F86-4035-AF06-88EEE30B9FDE}" destId="{8704BD27-D8F4-4B0D-9531-41CFDB7E6EAB}" srcOrd="1" destOrd="0" presId="urn:microsoft.com/office/officeart/2005/8/layout/chevron2"/>
    <dgm:cxn modelId="{789FB261-17B4-4EDF-A337-5B2BD264348D}" type="presParOf" srcId="{761078BB-3D9A-482B-B225-590779019B8E}" destId="{5487DE9C-0744-4E8A-AAB2-F814072222F7}" srcOrd="1" destOrd="0" presId="urn:microsoft.com/office/officeart/2005/8/layout/chevron2"/>
    <dgm:cxn modelId="{04188D7A-9C7A-4ADF-9246-2F50182760F8}" type="presParOf" srcId="{761078BB-3D9A-482B-B225-590779019B8E}" destId="{66DDEC96-4969-4E3C-85E7-0D9BB4D368CE}" srcOrd="2" destOrd="0" presId="urn:microsoft.com/office/officeart/2005/8/layout/chevron2"/>
    <dgm:cxn modelId="{C49AE3D6-74E2-4122-9885-345F6BD1CD54}" type="presParOf" srcId="{66DDEC96-4969-4E3C-85E7-0D9BB4D368CE}" destId="{4F4E5143-913F-4DCF-8872-62DA38602071}" srcOrd="0" destOrd="0" presId="urn:microsoft.com/office/officeart/2005/8/layout/chevron2"/>
    <dgm:cxn modelId="{3837F8E6-1C1F-4AC8-98F2-4F8BCB37EE81}" type="presParOf" srcId="{66DDEC96-4969-4E3C-85E7-0D9BB4D368CE}" destId="{9B0F1CC7-1EE3-47F4-9FB3-DA6C31296A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2E8909-BDD0-4DBB-97BE-04DE5F680238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630220-E815-45F5-B60C-D4F17D043A0E}">
      <dgm:prSet phldrT="[Text]" custT="1"/>
      <dgm:spPr/>
      <dgm:t>
        <a:bodyPr/>
        <a:lstStyle/>
        <a:p>
          <a:pPr algn="r" rtl="1"/>
          <a:r>
            <a:rPr lang="fa-IR" sz="2800" dirty="0" smtClean="0">
              <a:latin typeface="Arial" panose="020B0604020202020204" pitchFamily="34" charset="0"/>
              <a:cs typeface="B Nazanin" panose="00000400000000000000" pitchFamily="2" charset="-78"/>
            </a:rPr>
            <a:t>هورمون </a:t>
          </a:r>
          <a:r>
            <a:rPr lang="fa-IR" sz="2800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محرک قسمت قشری غدد فوق کلیوی</a:t>
          </a:r>
          <a:r>
            <a:rPr lang="fa-IR" sz="2800" dirty="0" smtClean="0">
              <a:latin typeface="Arial" panose="020B0604020202020204" pitchFamily="34" charset="0"/>
              <a:cs typeface="B Nazanin" panose="00000400000000000000" pitchFamily="2" charset="-78"/>
            </a:rPr>
            <a:t> از </a:t>
          </a:r>
          <a:r>
            <a:rPr lang="fa-IR" sz="2800" dirty="0" smtClean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یک زنجیره </a:t>
          </a:r>
          <a:r>
            <a:rPr lang="fa-IR" sz="2800" dirty="0" smtClean="0">
              <a:latin typeface="Arial" panose="020B0604020202020204" pitchFamily="34" charset="0"/>
              <a:cs typeface="B Nazanin" panose="00000400000000000000" pitchFamily="2" charset="-78"/>
            </a:rPr>
            <a:t>پپتیدی ساده شامل </a:t>
          </a:r>
          <a:r>
            <a:rPr lang="fa-IR" sz="28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39</a:t>
          </a:r>
          <a:r>
            <a:rPr lang="fa-IR" sz="2800" dirty="0" smtClean="0">
              <a:latin typeface="Arial" panose="020B0604020202020204" pitchFamily="34" charset="0"/>
              <a:cs typeface="B Nazanin" panose="00000400000000000000" pitchFamily="2" charset="-78"/>
            </a:rPr>
            <a:t> اسید آمینه تشکیل یافته است.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و عمل آن </a:t>
          </a:r>
          <a:r>
            <a:rPr lang="fa-IR" sz="2800" dirty="0" smtClean="0">
              <a:solidFill>
                <a:srgbClr val="0000FF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تنظیم رشد 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 </a:t>
          </a:r>
          <a:r>
            <a:rPr lang="fa-IR" sz="2800" dirty="0" smtClean="0">
              <a:solidFill>
                <a:schemeClr val="bg2">
                  <a:lumMod val="25000"/>
                </a:schemeClr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فعالیت قسمت قشری غده فوق کلیوی </a:t>
          </a:r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است.</a:t>
          </a:r>
          <a:endParaRPr lang="en-US" sz="2800" dirty="0">
            <a:cs typeface="B Nazanin" panose="00000400000000000000" pitchFamily="2" charset="-78"/>
          </a:endParaRPr>
        </a:p>
      </dgm:t>
    </dgm:pt>
    <dgm:pt modelId="{88641DF5-0CA8-4CAF-8A9B-173BB6CE807A}" type="parTrans" cxnId="{6E9F2E56-5BAF-42E0-8305-DA74A118947B}">
      <dgm:prSet/>
      <dgm:spPr/>
      <dgm:t>
        <a:bodyPr/>
        <a:lstStyle/>
        <a:p>
          <a:endParaRPr lang="en-US"/>
        </a:p>
      </dgm:t>
    </dgm:pt>
    <dgm:pt modelId="{B66884DB-20E0-4153-A5EF-5BA33DB53789}" type="sibTrans" cxnId="{6E9F2E56-5BAF-42E0-8305-DA74A118947B}">
      <dgm:prSet/>
      <dgm:spPr/>
      <dgm:t>
        <a:bodyPr/>
        <a:lstStyle/>
        <a:p>
          <a:endParaRPr lang="en-US"/>
        </a:p>
      </dgm:t>
    </dgm:pt>
    <dgm:pt modelId="{64F677EF-07DF-4A83-9D33-8C20F67067FA}" type="pres">
      <dgm:prSet presAssocID="{902E8909-BDD0-4DBB-97BE-04DE5F68023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62957D-5409-4909-9F98-9B7422CCB9AA}" type="pres">
      <dgm:prSet presAssocID="{53630220-E815-45F5-B60C-D4F17D043A0E}" presName="parentLin" presStyleCnt="0"/>
      <dgm:spPr/>
      <dgm:t>
        <a:bodyPr/>
        <a:lstStyle/>
        <a:p>
          <a:endParaRPr lang="en-US"/>
        </a:p>
      </dgm:t>
    </dgm:pt>
    <dgm:pt modelId="{836B4B5A-47D4-4F95-8F92-F5CBA56550C5}" type="pres">
      <dgm:prSet presAssocID="{53630220-E815-45F5-B60C-D4F17D043A0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4213485-220E-4803-B1D8-46AF28AC5D94}" type="pres">
      <dgm:prSet presAssocID="{53630220-E815-45F5-B60C-D4F17D043A0E}" presName="parentText" presStyleLbl="node1" presStyleIdx="0" presStyleCnt="1" custScaleX="106025" custScaleY="167610" custLinFactX="12611" custLinFactNeighborX="100000" custLinFactNeighborY="39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A2012C-47AB-4E54-9A3B-30969806A53E}" type="pres">
      <dgm:prSet presAssocID="{53630220-E815-45F5-B60C-D4F17D043A0E}" presName="negativeSpace" presStyleCnt="0"/>
      <dgm:spPr/>
      <dgm:t>
        <a:bodyPr/>
        <a:lstStyle/>
        <a:p>
          <a:endParaRPr lang="en-US"/>
        </a:p>
      </dgm:t>
    </dgm:pt>
    <dgm:pt modelId="{04B6F4F5-824D-4F7D-B930-D6CB073012B6}" type="pres">
      <dgm:prSet presAssocID="{53630220-E815-45F5-B60C-D4F17D043A0E}" presName="childText" presStyleLbl="conFgAcc1" presStyleIdx="0" presStyleCnt="1" custLinFactNeighborX="-3488" custLinFactNeighborY="132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08941-6457-41D4-B88A-121E7CD8A3F4}" type="presOf" srcId="{902E8909-BDD0-4DBB-97BE-04DE5F680238}" destId="{64F677EF-07DF-4A83-9D33-8C20F67067FA}" srcOrd="0" destOrd="0" presId="urn:microsoft.com/office/officeart/2005/8/layout/list1"/>
    <dgm:cxn modelId="{C7F0B7D0-B32E-46B5-9616-AC69E4A163F4}" type="presOf" srcId="{53630220-E815-45F5-B60C-D4F17D043A0E}" destId="{34213485-220E-4803-B1D8-46AF28AC5D94}" srcOrd="1" destOrd="0" presId="urn:microsoft.com/office/officeart/2005/8/layout/list1"/>
    <dgm:cxn modelId="{6E9F2E56-5BAF-42E0-8305-DA74A118947B}" srcId="{902E8909-BDD0-4DBB-97BE-04DE5F680238}" destId="{53630220-E815-45F5-B60C-D4F17D043A0E}" srcOrd="0" destOrd="0" parTransId="{88641DF5-0CA8-4CAF-8A9B-173BB6CE807A}" sibTransId="{B66884DB-20E0-4153-A5EF-5BA33DB53789}"/>
    <dgm:cxn modelId="{D6C7A72A-2136-4108-8A6A-0E8E7046B222}" type="presOf" srcId="{53630220-E815-45F5-B60C-D4F17D043A0E}" destId="{836B4B5A-47D4-4F95-8F92-F5CBA56550C5}" srcOrd="0" destOrd="0" presId="urn:microsoft.com/office/officeart/2005/8/layout/list1"/>
    <dgm:cxn modelId="{3BA8C808-87DC-4452-AB48-9DD983F742F9}" type="presParOf" srcId="{64F677EF-07DF-4A83-9D33-8C20F67067FA}" destId="{FC62957D-5409-4909-9F98-9B7422CCB9AA}" srcOrd="0" destOrd="0" presId="urn:microsoft.com/office/officeart/2005/8/layout/list1"/>
    <dgm:cxn modelId="{1488D9FC-9F37-4A6E-B85A-763FB52EA58E}" type="presParOf" srcId="{FC62957D-5409-4909-9F98-9B7422CCB9AA}" destId="{836B4B5A-47D4-4F95-8F92-F5CBA56550C5}" srcOrd="0" destOrd="0" presId="urn:microsoft.com/office/officeart/2005/8/layout/list1"/>
    <dgm:cxn modelId="{4C245475-74A4-406D-A2FD-4A889E696BB2}" type="presParOf" srcId="{FC62957D-5409-4909-9F98-9B7422CCB9AA}" destId="{34213485-220E-4803-B1D8-46AF28AC5D94}" srcOrd="1" destOrd="0" presId="urn:microsoft.com/office/officeart/2005/8/layout/list1"/>
    <dgm:cxn modelId="{19694514-8BD6-428E-8968-9E86C0948782}" type="presParOf" srcId="{64F677EF-07DF-4A83-9D33-8C20F67067FA}" destId="{5DA2012C-47AB-4E54-9A3B-30969806A53E}" srcOrd="1" destOrd="0" presId="urn:microsoft.com/office/officeart/2005/8/layout/list1"/>
    <dgm:cxn modelId="{3255F1CE-AA49-43D1-AFA6-B65D72B7DAD9}" type="presParOf" srcId="{64F677EF-07DF-4A83-9D33-8C20F67067FA}" destId="{04B6F4F5-824D-4F7D-B930-D6CB073012B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888078-5291-4FD5-940A-0FE0BBA20D4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5A7C4D-8607-46B0-80E2-F4B2884FE90A}">
      <dgm:prSet phldrT="[Text]" custT="1"/>
      <dgm:spPr/>
      <dgm:t>
        <a:bodyPr/>
        <a:lstStyle/>
        <a:p>
          <a:pPr algn="r" rtl="1"/>
          <a:r>
            <a:rPr lang="fa-IR" sz="2800" dirty="0" smtClean="0">
              <a:cs typeface="B Nazanin" panose="00000400000000000000" pitchFamily="2" charset="-78"/>
            </a:rPr>
            <a:t>هورمون </a:t>
          </a:r>
          <a:r>
            <a:rPr lang="en-US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عامل رشد غده </a:t>
          </a:r>
          <a:r>
            <a:rPr lang="fa-IR" sz="2800" b="1" dirty="0" smtClean="0">
              <a:solidFill>
                <a:srgbClr val="00FFFF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فوق کلیوی 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و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محرک واکنش های </a:t>
          </a:r>
          <a:r>
            <a:rPr lang="fa-IR" sz="2800" b="1" dirty="0" smtClean="0">
              <a:solidFill>
                <a:srgbClr val="FFFF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استروئید سازی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در این غده است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دارای اثر</a:t>
          </a:r>
          <a:r>
            <a:rPr lang="fa-IR" sz="2800" b="1" dirty="0" smtClean="0">
              <a:solidFill>
                <a:srgbClr val="003366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تروپیک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میباشد. بدین معنی که با تسریع سنتز </a:t>
          </a:r>
          <a:r>
            <a:rPr lang="en-US" sz="2400" b="1" dirty="0" smtClean="0">
              <a:solidFill>
                <a:srgbClr val="7030A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RNA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 و عمل </a:t>
          </a:r>
          <a:r>
            <a:rPr lang="fa-IR" sz="2800" b="1" dirty="0" smtClean="0">
              <a:solidFill>
                <a:srgbClr val="FFC0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پروتئین سازی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موجب رشد قسمت </a:t>
          </a:r>
          <a:r>
            <a:rPr lang="fa-IR" sz="2800" b="1" dirty="0" smtClean="0">
              <a:solidFill>
                <a:srgbClr val="CC0066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قشری غده فوق کلیوی </a:t>
          </a:r>
          <a:r>
            <a: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میگردد.</a:t>
          </a:r>
          <a:r>
            <a:rPr lang="fa-IR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800" dirty="0">
            <a:cs typeface="B Nazanin" panose="00000400000000000000" pitchFamily="2" charset="-78"/>
          </a:endParaRPr>
        </a:p>
      </dgm:t>
    </dgm:pt>
    <dgm:pt modelId="{72E12FD5-C11D-49E3-AFD6-343174FE623D}" type="parTrans" cxnId="{5EFB48AB-0103-4219-9801-EEB30803B8CC}">
      <dgm:prSet/>
      <dgm:spPr/>
      <dgm:t>
        <a:bodyPr/>
        <a:lstStyle/>
        <a:p>
          <a:endParaRPr lang="en-US"/>
        </a:p>
      </dgm:t>
    </dgm:pt>
    <dgm:pt modelId="{3972BBEF-9502-46AF-85C8-62E55CD0BD8B}" type="sibTrans" cxnId="{5EFB48AB-0103-4219-9801-EEB30803B8CC}">
      <dgm:prSet/>
      <dgm:spPr/>
      <dgm:t>
        <a:bodyPr/>
        <a:lstStyle/>
        <a:p>
          <a:endParaRPr lang="en-US"/>
        </a:p>
      </dgm:t>
    </dgm:pt>
    <dgm:pt modelId="{66ECBA6E-7617-4348-9BE9-E8F9552FA2BD}" type="pres">
      <dgm:prSet presAssocID="{EA888078-5291-4FD5-940A-0FE0BBA20D4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68A06A-2260-4D2F-9788-5AB76D9A766E}" type="pres">
      <dgm:prSet presAssocID="{0E5A7C4D-8607-46B0-80E2-F4B2884FE90A}" presName="parentLin" presStyleCnt="0"/>
      <dgm:spPr/>
    </dgm:pt>
    <dgm:pt modelId="{3F095192-A90C-43E3-A09D-9519B7E9FA85}" type="pres">
      <dgm:prSet presAssocID="{0E5A7C4D-8607-46B0-80E2-F4B2884FE90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8A040AA-F67B-47DC-A4E9-DC18ABE38CE9}" type="pres">
      <dgm:prSet presAssocID="{0E5A7C4D-8607-46B0-80E2-F4B2884FE90A}" presName="parentText" presStyleLbl="node1" presStyleIdx="0" presStyleCnt="1" custScaleX="105567" custScaleY="1982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48A53-37E7-496D-B00B-38BE5A7A7187}" type="pres">
      <dgm:prSet presAssocID="{0E5A7C4D-8607-46B0-80E2-F4B2884FE90A}" presName="negativeSpace" presStyleCnt="0"/>
      <dgm:spPr/>
    </dgm:pt>
    <dgm:pt modelId="{A6AC0369-B015-4B7F-95DA-70AB1EF0CBD7}" type="pres">
      <dgm:prSet presAssocID="{0E5A7C4D-8607-46B0-80E2-F4B2884FE90A}" presName="childText" presStyleLbl="conFgAcc1" presStyleIdx="0" presStyleCnt="1" custLinFactNeighborX="-714" custLinFactNeighborY="9390">
        <dgm:presLayoutVars>
          <dgm:bulletEnabled val="1"/>
        </dgm:presLayoutVars>
      </dgm:prSet>
      <dgm:spPr/>
    </dgm:pt>
  </dgm:ptLst>
  <dgm:cxnLst>
    <dgm:cxn modelId="{AB8D7BE0-0BA6-431E-804D-708E848036A6}" type="presOf" srcId="{0E5A7C4D-8607-46B0-80E2-F4B2884FE90A}" destId="{3F095192-A90C-43E3-A09D-9519B7E9FA85}" srcOrd="0" destOrd="0" presId="urn:microsoft.com/office/officeart/2005/8/layout/list1"/>
    <dgm:cxn modelId="{D1F50544-00E8-441B-9D0A-60B108ECA864}" type="presOf" srcId="{0E5A7C4D-8607-46B0-80E2-F4B2884FE90A}" destId="{D8A040AA-F67B-47DC-A4E9-DC18ABE38CE9}" srcOrd="1" destOrd="0" presId="urn:microsoft.com/office/officeart/2005/8/layout/list1"/>
    <dgm:cxn modelId="{E139D638-A9E6-4A6F-961A-EDDC8CF88406}" type="presOf" srcId="{EA888078-5291-4FD5-940A-0FE0BBA20D4C}" destId="{66ECBA6E-7617-4348-9BE9-E8F9552FA2BD}" srcOrd="0" destOrd="0" presId="urn:microsoft.com/office/officeart/2005/8/layout/list1"/>
    <dgm:cxn modelId="{5EFB48AB-0103-4219-9801-EEB30803B8CC}" srcId="{EA888078-5291-4FD5-940A-0FE0BBA20D4C}" destId="{0E5A7C4D-8607-46B0-80E2-F4B2884FE90A}" srcOrd="0" destOrd="0" parTransId="{72E12FD5-C11D-49E3-AFD6-343174FE623D}" sibTransId="{3972BBEF-9502-46AF-85C8-62E55CD0BD8B}"/>
    <dgm:cxn modelId="{D0317D37-0A1A-45E3-88D3-8B06F85545A3}" type="presParOf" srcId="{66ECBA6E-7617-4348-9BE9-E8F9552FA2BD}" destId="{8568A06A-2260-4D2F-9788-5AB76D9A766E}" srcOrd="0" destOrd="0" presId="urn:microsoft.com/office/officeart/2005/8/layout/list1"/>
    <dgm:cxn modelId="{1AB5A322-30CA-4CA7-9695-7038F3BC429F}" type="presParOf" srcId="{8568A06A-2260-4D2F-9788-5AB76D9A766E}" destId="{3F095192-A90C-43E3-A09D-9519B7E9FA85}" srcOrd="0" destOrd="0" presId="urn:microsoft.com/office/officeart/2005/8/layout/list1"/>
    <dgm:cxn modelId="{7D5B76C0-C43B-46DB-B582-40B02F507187}" type="presParOf" srcId="{8568A06A-2260-4D2F-9788-5AB76D9A766E}" destId="{D8A040AA-F67B-47DC-A4E9-DC18ABE38CE9}" srcOrd="1" destOrd="0" presId="urn:microsoft.com/office/officeart/2005/8/layout/list1"/>
    <dgm:cxn modelId="{5A96BE45-F4DE-4024-ABED-C633AC447B5A}" type="presParOf" srcId="{66ECBA6E-7617-4348-9BE9-E8F9552FA2BD}" destId="{FC348A53-37E7-496D-B00B-38BE5A7A7187}" srcOrd="1" destOrd="0" presId="urn:microsoft.com/office/officeart/2005/8/layout/list1"/>
    <dgm:cxn modelId="{259C1C7E-47A8-43DD-B798-31F03DE3125B}" type="presParOf" srcId="{66ECBA6E-7617-4348-9BE9-E8F9552FA2BD}" destId="{A6AC0369-B015-4B7F-95DA-70AB1EF0CBD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226EB0-7B57-4015-B325-B1C2FB4CA5B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52AF0-0D61-4867-A44F-A79A4CC6AEFC}">
      <dgm:prSet phldrT="[Text]"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algn="r" rtl="1"/>
          <a:r>
            <a: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بیماری های ناشی از اختلال در سنتز و ترشح</a:t>
          </a:r>
          <a:r>
            <a:rPr lang="en-US" sz="2400" b="1" dirty="0" smtClean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 </a:t>
          </a:r>
          <a:r>
            <a:rPr lang="fa-IR" sz="2400" dirty="0" smtClean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:</a:t>
          </a:r>
          <a:r>
            <a:rPr lang="fa-IR" sz="25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/>
          </a:r>
          <a:br>
            <a:rPr lang="fa-IR" sz="2500" dirty="0" smtClean="0">
              <a:latin typeface="Arabic Typesetting" panose="03020402040406030203" pitchFamily="66" charset="-78"/>
              <a:cs typeface="B Nazanin" panose="00000400000000000000" pitchFamily="2" charset="-78"/>
            </a:rPr>
          </a:br>
          <a:endParaRPr lang="en-US" sz="2500" dirty="0">
            <a:cs typeface="B Nazanin" panose="00000400000000000000" pitchFamily="2" charset="-78"/>
          </a:endParaRPr>
        </a:p>
      </dgm:t>
    </dgm:pt>
    <dgm:pt modelId="{6160AAC0-FC04-4C63-BC24-A3FD93C2C5B3}" type="parTrans" cxnId="{F5622E8F-92E4-4E61-827D-B614AA4F011C}">
      <dgm:prSet/>
      <dgm:spPr/>
      <dgm:t>
        <a:bodyPr/>
        <a:lstStyle/>
        <a:p>
          <a:endParaRPr lang="en-US"/>
        </a:p>
      </dgm:t>
    </dgm:pt>
    <dgm:pt modelId="{6793F62E-598D-4E55-B309-DF2AF6E5482E}" type="sibTrans" cxnId="{F5622E8F-92E4-4E61-827D-B614AA4F011C}">
      <dgm:prSet/>
      <dgm:spPr/>
      <dgm:t>
        <a:bodyPr/>
        <a:lstStyle/>
        <a:p>
          <a:endParaRPr lang="en-US"/>
        </a:p>
      </dgm:t>
    </dgm:pt>
    <dgm:pt modelId="{A0C15981-CE79-4CFB-B49A-030E3D1B58D1}">
      <dgm:prSet custT="1"/>
      <dgm:spPr/>
      <dgm:t>
        <a:bodyPr/>
        <a:lstStyle/>
        <a:p>
          <a:pPr algn="r" rtl="1"/>
          <a:endParaRPr lang="en-US" sz="2800" dirty="0"/>
        </a:p>
      </dgm:t>
    </dgm:pt>
    <dgm:pt modelId="{2395B4E4-E632-469E-9CDC-383EBB911C9B}" type="parTrans" cxnId="{334872B1-3E6E-403D-AE86-18588009127C}">
      <dgm:prSet/>
      <dgm:spPr/>
      <dgm:t>
        <a:bodyPr/>
        <a:lstStyle/>
        <a:p>
          <a:endParaRPr lang="en-US"/>
        </a:p>
      </dgm:t>
    </dgm:pt>
    <dgm:pt modelId="{7B176BA1-B692-469F-B865-854BA1B71753}" type="sibTrans" cxnId="{334872B1-3E6E-403D-AE86-18588009127C}">
      <dgm:prSet/>
      <dgm:spPr/>
      <dgm:t>
        <a:bodyPr/>
        <a:lstStyle/>
        <a:p>
          <a:endParaRPr lang="en-US"/>
        </a:p>
      </dgm:t>
    </dgm:pt>
    <dgm:pt modelId="{2FE33DEA-3C4A-43F0-B08D-D35DDC730B05}" type="pres">
      <dgm:prSet presAssocID="{2F226EB0-7B57-4015-B325-B1C2FB4CA5B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D52567-A279-4C34-A099-613BF9D5DE89}" type="pres">
      <dgm:prSet presAssocID="{A5852AF0-0D61-4867-A44F-A79A4CC6AEFC}" presName="circ1" presStyleLbl="vennNode1" presStyleIdx="0" presStyleCnt="2" custScaleX="67881" custScaleY="46779" custLinFactNeighborX="90815" custLinFactNeighborY="-27476"/>
      <dgm:spPr/>
      <dgm:t>
        <a:bodyPr/>
        <a:lstStyle/>
        <a:p>
          <a:endParaRPr lang="en-US"/>
        </a:p>
      </dgm:t>
    </dgm:pt>
    <dgm:pt modelId="{B216706D-5532-4C44-ADEF-BA7753209C38}" type="pres">
      <dgm:prSet presAssocID="{A5852AF0-0D61-4867-A44F-A79A4CC6AEF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CD7D2-2B6F-4F85-B44C-91D99ADD14D2}" type="pres">
      <dgm:prSet presAssocID="{A0C15981-CE79-4CFB-B49A-030E3D1B58D1}" presName="circ2" presStyleLbl="vennNode1" presStyleIdx="1" presStyleCnt="2" custScaleX="116727" custScaleY="106670" custLinFactNeighborX="-61528" custLinFactNeighborY="190"/>
      <dgm:spPr/>
      <dgm:t>
        <a:bodyPr/>
        <a:lstStyle/>
        <a:p>
          <a:endParaRPr lang="en-US"/>
        </a:p>
      </dgm:t>
    </dgm:pt>
    <dgm:pt modelId="{42A8C3B6-B1BC-415C-A258-C869279BAD09}" type="pres">
      <dgm:prSet presAssocID="{A0C15981-CE79-4CFB-B49A-030E3D1B58D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1360B2-4BC4-4527-A227-544E59D8FB50}" type="presOf" srcId="{2F226EB0-7B57-4015-B325-B1C2FB4CA5B5}" destId="{2FE33DEA-3C4A-43F0-B08D-D35DDC730B05}" srcOrd="0" destOrd="0" presId="urn:microsoft.com/office/officeart/2005/8/layout/venn1"/>
    <dgm:cxn modelId="{334872B1-3E6E-403D-AE86-18588009127C}" srcId="{2F226EB0-7B57-4015-B325-B1C2FB4CA5B5}" destId="{A0C15981-CE79-4CFB-B49A-030E3D1B58D1}" srcOrd="1" destOrd="0" parTransId="{2395B4E4-E632-469E-9CDC-383EBB911C9B}" sibTransId="{7B176BA1-B692-469F-B865-854BA1B71753}"/>
    <dgm:cxn modelId="{684082AF-DE4E-4C18-94EA-4E5BF15F74EB}" type="presOf" srcId="{A0C15981-CE79-4CFB-B49A-030E3D1B58D1}" destId="{42CCD7D2-2B6F-4F85-B44C-91D99ADD14D2}" srcOrd="0" destOrd="0" presId="urn:microsoft.com/office/officeart/2005/8/layout/venn1"/>
    <dgm:cxn modelId="{A7ECD3FA-E0EC-46AA-A405-27D3FA0E096D}" type="presOf" srcId="{A5852AF0-0D61-4867-A44F-A79A4CC6AEFC}" destId="{B216706D-5532-4C44-ADEF-BA7753209C38}" srcOrd="1" destOrd="0" presId="urn:microsoft.com/office/officeart/2005/8/layout/venn1"/>
    <dgm:cxn modelId="{F5622E8F-92E4-4E61-827D-B614AA4F011C}" srcId="{2F226EB0-7B57-4015-B325-B1C2FB4CA5B5}" destId="{A5852AF0-0D61-4867-A44F-A79A4CC6AEFC}" srcOrd="0" destOrd="0" parTransId="{6160AAC0-FC04-4C63-BC24-A3FD93C2C5B3}" sibTransId="{6793F62E-598D-4E55-B309-DF2AF6E5482E}"/>
    <dgm:cxn modelId="{EFEB93EB-A015-41CA-A77A-08ED1A167DBA}" type="presOf" srcId="{A0C15981-CE79-4CFB-B49A-030E3D1B58D1}" destId="{42A8C3B6-B1BC-415C-A258-C869279BAD09}" srcOrd="1" destOrd="0" presId="urn:microsoft.com/office/officeart/2005/8/layout/venn1"/>
    <dgm:cxn modelId="{814D9FF2-5CE5-4053-B8A1-4441B8B4255F}" type="presOf" srcId="{A5852AF0-0D61-4867-A44F-A79A4CC6AEFC}" destId="{C6D52567-A279-4C34-A099-613BF9D5DE89}" srcOrd="0" destOrd="0" presId="urn:microsoft.com/office/officeart/2005/8/layout/venn1"/>
    <dgm:cxn modelId="{9263A163-64D9-4848-BE4B-EB09F419A3EC}" type="presParOf" srcId="{2FE33DEA-3C4A-43F0-B08D-D35DDC730B05}" destId="{C6D52567-A279-4C34-A099-613BF9D5DE89}" srcOrd="0" destOrd="0" presId="urn:microsoft.com/office/officeart/2005/8/layout/venn1"/>
    <dgm:cxn modelId="{945D3A3F-5E4F-44FC-ADE8-A08624AA7825}" type="presParOf" srcId="{2FE33DEA-3C4A-43F0-B08D-D35DDC730B05}" destId="{B216706D-5532-4C44-ADEF-BA7753209C38}" srcOrd="1" destOrd="0" presId="urn:microsoft.com/office/officeart/2005/8/layout/venn1"/>
    <dgm:cxn modelId="{EC8D4CE3-FFB5-47B2-AF51-C776AD42002B}" type="presParOf" srcId="{2FE33DEA-3C4A-43F0-B08D-D35DDC730B05}" destId="{42CCD7D2-2B6F-4F85-B44C-91D99ADD14D2}" srcOrd="2" destOrd="0" presId="urn:microsoft.com/office/officeart/2005/8/layout/venn1"/>
    <dgm:cxn modelId="{15509728-1167-4A79-89F7-A6DA193A515F}" type="presParOf" srcId="{2FE33DEA-3C4A-43F0-B08D-D35DDC730B05}" destId="{42A8C3B6-B1BC-415C-A258-C869279BAD0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480E7B-A253-4A8B-98DB-2173D3F86553}" type="doc">
      <dgm:prSet loTypeId="urn:microsoft.com/office/officeart/2008/layout/VerticalAccen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85C5989-9DBD-4B83-870B-8CB47E5ECF08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FDFB3AA0-C2C8-47AA-90A9-E4E419356542}" type="parTrans" cxnId="{155C8DDB-CC19-4D24-8852-483FECE49EE2}">
      <dgm:prSet/>
      <dgm:spPr/>
      <dgm:t>
        <a:bodyPr/>
        <a:lstStyle/>
        <a:p>
          <a:endParaRPr lang="en-US"/>
        </a:p>
      </dgm:t>
    </dgm:pt>
    <dgm:pt modelId="{5C63C69F-2D41-4154-80B0-170D0F856D3F}" type="sibTrans" cxnId="{155C8DDB-CC19-4D24-8852-483FECE49EE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83F3218-E6B9-4FA7-ABE6-719E51016BF1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این پیتید شامل 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91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اسیدآمینه از انتهای کربوکسیلی </a:t>
              </a:r>
              <a:r>
                <a:rPr lang="en-US" sz="2400" b="0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POMC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می باشد. و در ساختمان آن ردیف های </a:t>
              </a:r>
              <a14:m>
                <m:oMath xmlns:m="http://schemas.openxmlformats.org/officeDocument/2006/math">
                  <m:r>
                    <a:rPr lang="fa-IR" sz="2400" b="0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𝛽</m:t>
                  </m:r>
                  <m:r>
                    <a:rPr lang="fa-IR" sz="2400" b="0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_</m:t>
                  </m:r>
                  <m:r>
                    <a:rPr lang="en-US" sz="2400" b="0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𝑀𝑆𝐻</m:t>
                  </m:r>
                </m:oMath>
              </a14:m>
              <a:r>
                <a:rPr lang="fa-IR" sz="2400" dirty="0" smtClean="0"/>
                <a:t> </a:t>
              </a:r>
              <a:r>
                <a:rPr lang="fa-IR" sz="24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14:m>
                <m:oMath xmlns:m="http://schemas.openxmlformats.org/officeDocument/2006/math">
                  <m:r>
                    <a:rPr lang="fa-IR" sz="2400" b="0" i="1" smtClean="0">
                      <a:solidFill>
                        <a:srgbClr val="008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𝛾</m:t>
                  </m:r>
                </m:oMath>
              </a14:m>
              <a:r>
                <a:rPr lang="en-US" sz="2400" b="0" dirty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-LPH</a:t>
              </a:r>
              <a:r>
                <a:rPr lang="fa-IR" sz="24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:r>
                <a:rPr lang="fa-IR" sz="2800" dirty="0" smtClean="0">
                  <a:solidFill>
                    <a:srgbClr val="00B0F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 آندروفین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از هیپوفیز انسان جدا شده است.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Choice>
      <mc:Fallback xmlns="">
        <dgm:pt modelId="{C83F3218-E6B9-4FA7-ABE6-719E51016BF1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این پیتید شامل 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91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اسیدآمینه از انتهای کربوکسیلی </a:t>
              </a:r>
              <a:r>
                <a:rPr lang="en-US" sz="2400" b="0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POMC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می باشد. و در ساختمان آن ردیف های </a:t>
              </a:r>
              <a:r>
                <a:rPr lang="fa-IR" sz="2400" b="0" i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𝛽_</a:t>
              </a:r>
              <a:r>
                <a:rPr lang="en-US" sz="2400" b="0" i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𝑀𝑆𝐻</a:t>
              </a:r>
              <a:r>
                <a:rPr lang="fa-IR" sz="2400" dirty="0" smtClean="0"/>
                <a:t> </a:t>
              </a:r>
              <a:r>
                <a:rPr lang="fa-IR" sz="24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:r>
                <a:rPr lang="fa-IR" sz="2400" b="0" i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𝛾</a:t>
              </a:r>
              <a:r>
                <a:rPr lang="en-US" sz="2400" b="0" dirty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-LPH</a:t>
              </a:r>
              <a:r>
                <a:rPr lang="fa-IR" sz="24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:r>
                <a:rPr lang="fa-IR" sz="2800" dirty="0" smtClean="0">
                  <a:solidFill>
                    <a:srgbClr val="00B0F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 آندروفین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از هیپوفیز انسان جدا شده است.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Fallback>
    </mc:AlternateContent>
    <dgm:pt modelId="{0E540C7A-09F2-442F-B7C4-05B1AD68D19E}" type="parTrans" cxnId="{8697CB15-80D7-4810-9E7C-DB2BB1DDAB98}">
      <dgm:prSet/>
      <dgm:spPr/>
      <dgm:t>
        <a:bodyPr/>
        <a:lstStyle/>
        <a:p>
          <a:endParaRPr lang="en-US"/>
        </a:p>
      </dgm:t>
    </dgm:pt>
    <dgm:pt modelId="{627EA55D-07B4-4B99-BF3B-E4ABD116EA61}" type="sibTrans" cxnId="{8697CB15-80D7-4810-9E7C-DB2BB1DDAB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8DB3BC-5DCA-4D5B-A653-49B2B563EBAA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هورمون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CC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بتالیپوتروپین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فقط در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هیپوفیز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وجود دارد. زیرا در سایر بافت ها به سرعت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تجزیه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میشود و به</a:t>
              </a:r>
              <a14:m>
                <m:oMath xmlns:m="http://schemas.openxmlformats.org/officeDocument/2006/math">
                  <m:r>
                    <a:rPr lang="fa-IR" sz="2400" b="0" i="0" smtClean="0">
                      <a:solidFill>
                        <a:srgbClr val="008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 </m:t>
                  </m:r>
                  <m:r>
                    <a:rPr lang="fa-IR" sz="2400" b="1" i="1" smtClean="0">
                      <a:solidFill>
                        <a:srgbClr val="008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𝜸</m:t>
                  </m:r>
                </m:oMath>
              </a14:m>
              <a:r>
                <a:rPr lang="en-US" sz="2400" b="1" dirty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-LPH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:r>
                <a:rPr lang="fa-IR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 اندروفین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مبدل می گردد.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Choice>
      <mc:Fallback xmlns="">
        <dgm:pt modelId="{E58DB3BC-5DCA-4D5B-A653-49B2B563EBAA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هورمون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CC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بتالیپوتروپین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فقط در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هیپوفیز</a:t>
              </a:r>
              <a:r>
                <a:rPr lang="fa-IR" sz="28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وجود دارد. زیرا در سایر بافت ها به سرعت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تجزیه</a:t>
              </a:r>
              <a:r>
                <a:rPr lang="fa-IR" sz="2800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میشود و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به</a:t>
              </a:r>
              <a:r>
                <a:rPr lang="fa-IR" sz="2400" b="0" i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 </a:t>
              </a:r>
              <a:r>
                <a:rPr lang="fa-IR" sz="2400" b="1" i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𝜸</a:t>
              </a:r>
              <a:r>
                <a:rPr lang="en-US" sz="2400" b="1" dirty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-LPH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</a:t>
              </a:r>
              <a:r>
                <a:rPr lang="fa-IR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بتا اندروفین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مبدل می گردد.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Fallback>
    </mc:AlternateContent>
    <dgm:pt modelId="{058D6D9D-7381-4D5C-9F69-1730386E182A}" type="parTrans" cxnId="{3E2B5683-CE6F-4DEC-A60F-0F551582B95D}">
      <dgm:prSet/>
      <dgm:spPr/>
      <dgm:t>
        <a:bodyPr/>
        <a:lstStyle/>
        <a:p>
          <a:endParaRPr lang="en-US"/>
        </a:p>
      </dgm:t>
    </dgm:pt>
    <dgm:pt modelId="{676F6384-FE81-4555-A44A-7A8A3A5A8A81}" type="sibTrans" cxnId="{3E2B5683-CE6F-4DEC-A60F-0F551582B95D}">
      <dgm:prSet/>
      <dgm:spPr/>
      <dgm:t>
        <a:bodyPr/>
        <a:lstStyle/>
        <a:p>
          <a:endParaRPr lang="en-US"/>
        </a:p>
      </dgm:t>
    </dgm:pt>
    <dgm:pt modelId="{0FADC76F-263C-4473-97C5-2B488CDE4367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8FB56919-A374-46F8-AE62-6E3287BA5026}" type="parTrans" cxnId="{180F2657-C5C3-4704-8C51-F7DCE7E580A1}">
      <dgm:prSet/>
      <dgm:spPr/>
      <dgm:t>
        <a:bodyPr/>
        <a:lstStyle/>
        <a:p>
          <a:endParaRPr lang="en-US"/>
        </a:p>
      </dgm:t>
    </dgm:pt>
    <dgm:pt modelId="{3B6029B2-5D0F-47A1-8502-5B7AFCEC6167}" type="sibTrans" cxnId="{180F2657-C5C3-4704-8C51-F7DCE7E580A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FBB27B0-7157-4F76-9819-5296BFDC9ECC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cs typeface="B Nazanin" panose="00000400000000000000" pitchFamily="2" charset="-78"/>
                </a:rPr>
                <a:t>هورمون </a:t>
              </a:r>
              <a14:m>
                <m:oMath xmlns:m="http://schemas.openxmlformats.org/officeDocument/2006/math">
                  <m:r>
                    <a:rPr lang="fa-IR" sz="2400" b="0" i="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 </m:t>
                  </m:r>
                  <m:r>
                    <a:rPr lang="fa-IR" sz="2400" b="1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𝜷</m:t>
                  </m:r>
                  <m:r>
                    <a:rPr lang="en-US" sz="2400" b="1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_</m:t>
                  </m:r>
                  <m:r>
                    <a:rPr lang="en-US" sz="2400" b="1" i="1" smtClean="0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  <a:cs typeface="B Nazanin" panose="00000400000000000000" pitchFamily="2" charset="-78"/>
                    </a:rPr>
                    <m:t>𝑳𝑷𝑯</m:t>
                  </m:r>
                </m:oMath>
              </a14:m>
              <a:r>
                <a:rPr lang="fa-IR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cs typeface="B Nazanin" panose="00000400000000000000" pitchFamily="2" charset="-78"/>
                </a:rPr>
                <a:t>دارای خاصیت </a:t>
              </a:r>
              <a:r>
                <a:rPr lang="fa-IR" sz="2800" b="1" dirty="0" smtClean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لیپوفیز</a:t>
              </a:r>
              <a:r>
                <a:rPr lang="fa-IR" sz="2800" dirty="0" smtClean="0">
                  <a:cs typeface="B Nazanin" panose="00000400000000000000" pitchFamily="2" charset="-78"/>
                </a:rPr>
                <a:t> است یعنی باعث آزاد شدن </a:t>
              </a:r>
              <a:r>
                <a:rPr lang="fa-IR" sz="28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اسید های چرب </a:t>
              </a:r>
              <a:r>
                <a:rPr lang="fa-IR" sz="2800" dirty="0" smtClean="0">
                  <a:cs typeface="B Nazanin" panose="00000400000000000000" pitchFamily="2" charset="-78"/>
                </a:rPr>
                <a:t>میگردد ولی نقش اصلی آن به عنوان </a:t>
              </a:r>
              <a:r>
                <a:rPr lang="fa-IR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پپتید پیشتاز</a:t>
              </a:r>
              <a:r>
                <a:rPr lang="fa-IR" sz="2800" dirty="0" smtClean="0">
                  <a:cs typeface="B Nazanin" panose="00000400000000000000" pitchFamily="2" charset="-78"/>
                </a:rPr>
                <a:t> </a:t>
              </a:r>
              <a:r>
                <a:rPr lang="fa-IR" sz="2800" b="1" dirty="0" smtClean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بتا آندروفین </a:t>
              </a:r>
              <a:r>
                <a:rPr lang="fa-IR" sz="2800" dirty="0" smtClean="0">
                  <a:cs typeface="B Nazanin" panose="00000400000000000000" pitchFamily="2" charset="-78"/>
                </a:rPr>
                <a:t>است.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Choice>
      <mc:Fallback xmlns="">
        <dgm:pt modelId="{6FBB27B0-7157-4F76-9819-5296BFDC9ECC}">
          <dgm:prSet phldrT="[Text]" custT="1"/>
          <dgm:spPr/>
          <dgm:t>
            <a:bodyPr/>
            <a:lstStyle/>
            <a:p>
              <a:pPr algn="r" rtl="1"/>
              <a:r>
                <a:rPr lang="fa-IR" sz="2800" dirty="0" smtClean="0">
                  <a:cs typeface="B Nazanin" panose="00000400000000000000" pitchFamily="2" charset="-78"/>
                </a:rPr>
                <a:t>هورمون </a:t>
              </a:r>
              <a:r>
                <a:rPr lang="fa-IR" sz="2400" b="0" i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 </a:t>
              </a:r>
              <a:r>
                <a:rPr lang="fa-IR" sz="2400" b="1" i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𝜷</a:t>
              </a:r>
              <a:r>
                <a:rPr lang="en-US" sz="2400" b="1" i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a:t>_𝑳𝑷𝑯</a:t>
              </a:r>
              <a:r>
                <a:rPr lang="fa-IR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cs typeface="B Nazanin" panose="00000400000000000000" pitchFamily="2" charset="-78"/>
                </a:rPr>
                <a:t>دارای خاصیت </a:t>
              </a:r>
              <a:r>
                <a:rPr lang="fa-IR" sz="2800" b="1" dirty="0" smtClean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لیپوفیز</a:t>
              </a:r>
              <a:r>
                <a:rPr lang="fa-IR" sz="2800" dirty="0" smtClean="0">
                  <a:cs typeface="B Nazanin" panose="00000400000000000000" pitchFamily="2" charset="-78"/>
                </a:rPr>
                <a:t> است یعنی باعث آزاد شدن </a:t>
              </a:r>
              <a:r>
                <a:rPr lang="fa-IR" sz="28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اسید های چرب </a:t>
              </a:r>
              <a:r>
                <a:rPr lang="fa-IR" sz="2800" dirty="0" smtClean="0">
                  <a:cs typeface="B Nazanin" panose="00000400000000000000" pitchFamily="2" charset="-78"/>
                </a:rPr>
                <a:t>میگردد ولی نقش اصلی آن به عنوان </a:t>
              </a:r>
              <a:r>
                <a:rPr lang="fa-IR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پپتید پیشتاز</a:t>
              </a:r>
              <a:r>
                <a:rPr lang="fa-IR" sz="2800" dirty="0" smtClean="0">
                  <a:cs typeface="B Nazanin" panose="00000400000000000000" pitchFamily="2" charset="-78"/>
                </a:rPr>
                <a:t> </a:t>
              </a:r>
              <a:r>
                <a:rPr lang="fa-IR" sz="2800" b="1" dirty="0" smtClean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بتا آندروفین </a:t>
              </a:r>
              <a:r>
                <a:rPr lang="fa-IR" sz="2800" dirty="0" smtClean="0">
                  <a:cs typeface="B Nazanin" panose="00000400000000000000" pitchFamily="2" charset="-78"/>
                </a:rPr>
                <a:t>است.</a:t>
              </a:r>
              <a:endParaRPr lang="en-US" sz="2800" dirty="0">
                <a:cs typeface="B Nazanin" panose="00000400000000000000" pitchFamily="2" charset="-78"/>
              </a:endParaRPr>
            </a:p>
          </dgm:t>
        </dgm:pt>
      </mc:Fallback>
    </mc:AlternateContent>
    <dgm:pt modelId="{760B3E48-F72C-4FCF-A275-356625EB17D0}" type="parTrans" cxnId="{6609E213-9CBC-48D4-8F59-8C960B0937D9}">
      <dgm:prSet/>
      <dgm:spPr/>
      <dgm:t>
        <a:bodyPr/>
        <a:lstStyle/>
        <a:p>
          <a:endParaRPr lang="en-US"/>
        </a:p>
      </dgm:t>
    </dgm:pt>
    <dgm:pt modelId="{BC18AE97-15C5-4E53-B464-AEE59E1EE88C}" type="sibTrans" cxnId="{6609E213-9CBC-48D4-8F59-8C960B0937D9}">
      <dgm:prSet/>
      <dgm:spPr/>
      <dgm:t>
        <a:bodyPr/>
        <a:lstStyle/>
        <a:p>
          <a:endParaRPr lang="en-US"/>
        </a:p>
      </dgm:t>
    </dgm:pt>
    <dgm:pt modelId="{63729503-959C-4DEC-8234-5B7B075612B5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52196D18-BEFB-49D0-8864-E78E910D6461}" type="sibTrans" cxnId="{30E4EE44-067D-4019-8EA3-2B6EAC2E49B3}">
      <dgm:prSet/>
      <dgm:spPr/>
      <dgm:t>
        <a:bodyPr/>
        <a:lstStyle/>
        <a:p>
          <a:endParaRPr lang="en-US"/>
        </a:p>
      </dgm:t>
    </dgm:pt>
    <dgm:pt modelId="{41EBCAEF-D23F-41D5-92A4-666E2E7C538B}" type="parTrans" cxnId="{30E4EE44-067D-4019-8EA3-2B6EAC2E49B3}">
      <dgm:prSet/>
      <dgm:spPr/>
      <dgm:t>
        <a:bodyPr/>
        <a:lstStyle/>
        <a:p>
          <a:endParaRPr lang="en-US"/>
        </a:p>
      </dgm:t>
    </dgm:pt>
    <dgm:pt modelId="{3EEFB603-B430-4524-BEC3-F6AE7CE1F63F}" type="pres">
      <dgm:prSet presAssocID="{AE480E7B-A253-4A8B-98DB-2173D3F8655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C4F6043A-63DA-4012-BC84-BC875403EC64}" type="pres">
      <dgm:prSet presAssocID="{B85C5989-9DBD-4B83-870B-8CB47E5ECF08}" presName="parenttextcomposite" presStyleCnt="0"/>
      <dgm:spPr/>
    </dgm:pt>
    <dgm:pt modelId="{2F2834E2-B6B6-40BF-AF70-99B3A4012BE6}" type="pres">
      <dgm:prSet presAssocID="{B85C5989-9DBD-4B83-870B-8CB47E5ECF08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43C6A-22E6-49AF-8C91-5B0E3D0BE2C7}" type="pres">
      <dgm:prSet presAssocID="{B85C5989-9DBD-4B83-870B-8CB47E5ECF08}" presName="composite" presStyleCnt="0"/>
      <dgm:spPr/>
    </dgm:pt>
    <dgm:pt modelId="{40F75A74-DE34-40AC-ABCA-B43C392F99C2}" type="pres">
      <dgm:prSet presAssocID="{B85C5989-9DBD-4B83-870B-8CB47E5ECF08}" presName="chevron1" presStyleLbl="alignNode1" presStyleIdx="0" presStyleCnt="21"/>
      <dgm:spPr/>
    </dgm:pt>
    <dgm:pt modelId="{B7A29BFE-9411-478C-84DD-D67CAED8658E}" type="pres">
      <dgm:prSet presAssocID="{B85C5989-9DBD-4B83-870B-8CB47E5ECF08}" presName="chevron2" presStyleLbl="alignNode1" presStyleIdx="1" presStyleCnt="21"/>
      <dgm:spPr/>
    </dgm:pt>
    <dgm:pt modelId="{86A41B3E-56EB-47E7-B02C-CE7CB89EDE8E}" type="pres">
      <dgm:prSet presAssocID="{B85C5989-9DBD-4B83-870B-8CB47E5ECF08}" presName="chevron3" presStyleLbl="alignNode1" presStyleIdx="2" presStyleCnt="21"/>
      <dgm:spPr/>
    </dgm:pt>
    <dgm:pt modelId="{91D28FF5-2A24-4677-8E6E-1E0C13ED9278}" type="pres">
      <dgm:prSet presAssocID="{B85C5989-9DBD-4B83-870B-8CB47E5ECF08}" presName="chevron4" presStyleLbl="alignNode1" presStyleIdx="3" presStyleCnt="21"/>
      <dgm:spPr/>
    </dgm:pt>
    <dgm:pt modelId="{20E21459-F388-4348-B1A6-527A94E369C0}" type="pres">
      <dgm:prSet presAssocID="{B85C5989-9DBD-4B83-870B-8CB47E5ECF08}" presName="chevron5" presStyleLbl="alignNode1" presStyleIdx="4" presStyleCnt="21"/>
      <dgm:spPr/>
    </dgm:pt>
    <dgm:pt modelId="{DD4A8146-C3A5-4823-9535-813D9FD98FC7}" type="pres">
      <dgm:prSet presAssocID="{B85C5989-9DBD-4B83-870B-8CB47E5ECF08}" presName="chevron6" presStyleLbl="alignNode1" presStyleIdx="5" presStyleCnt="21"/>
      <dgm:spPr/>
    </dgm:pt>
    <dgm:pt modelId="{2CFA3BF7-A40A-460D-B972-DD1B46975C29}" type="pres">
      <dgm:prSet presAssocID="{B85C5989-9DBD-4B83-870B-8CB47E5ECF08}" presName="chevron7" presStyleLbl="alignNode1" presStyleIdx="6" presStyleCnt="21" custScaleX="253050" custLinFactNeighborX="-16271" custLinFactNeighborY="-6804"/>
      <dgm:spPr/>
    </dgm:pt>
    <dgm:pt modelId="{5ED38BC5-B480-41C1-BC76-BE2CE8E5C295}" type="pres">
      <dgm:prSet presAssocID="{B85C5989-9DBD-4B83-870B-8CB47E5ECF08}" presName="childtext" presStyleLbl="solidFgAcc1" presStyleIdx="0" presStyleCnt="3" custScaleX="156767" custScaleY="441468" custLinFactNeighborX="-1982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70910-7FE9-4B1B-9FC4-FC56A37C8331}" type="pres">
      <dgm:prSet presAssocID="{5C63C69F-2D41-4154-80B0-170D0F856D3F}" presName="sibTrans" presStyleCnt="0"/>
      <dgm:spPr/>
    </dgm:pt>
    <dgm:pt modelId="{8C35CE85-E9AF-4D80-AF70-81647CAAE8EB}" type="pres">
      <dgm:prSet presAssocID="{63729503-959C-4DEC-8234-5B7B075612B5}" presName="parenttextcomposite" presStyleCnt="0"/>
      <dgm:spPr/>
    </dgm:pt>
    <dgm:pt modelId="{2F3AFC46-DF41-496A-B4CE-143F68DEA5FF}" type="pres">
      <dgm:prSet presAssocID="{63729503-959C-4DEC-8234-5B7B075612B5}" presName="parenttext" presStyleLbl="revTx" presStyleIdx="1" presStyleCnt="3" custScaleX="10048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6B564-271D-43B2-B413-9B42EA269C3D}" type="pres">
      <dgm:prSet presAssocID="{63729503-959C-4DEC-8234-5B7B075612B5}" presName="composite" presStyleCnt="0"/>
      <dgm:spPr/>
    </dgm:pt>
    <dgm:pt modelId="{856DA30B-1760-4780-AB8A-C57BF3D2F7FC}" type="pres">
      <dgm:prSet presAssocID="{63729503-959C-4DEC-8234-5B7B075612B5}" presName="chevron1" presStyleLbl="alignNode1" presStyleIdx="7" presStyleCnt="21"/>
      <dgm:spPr/>
    </dgm:pt>
    <dgm:pt modelId="{061E7CBB-1E3F-42EA-8202-806B17314A6E}" type="pres">
      <dgm:prSet presAssocID="{63729503-959C-4DEC-8234-5B7B075612B5}" presName="chevron2" presStyleLbl="alignNode1" presStyleIdx="8" presStyleCnt="21"/>
      <dgm:spPr/>
    </dgm:pt>
    <dgm:pt modelId="{05804594-0460-4BBB-89C1-DE6E46DF2195}" type="pres">
      <dgm:prSet presAssocID="{63729503-959C-4DEC-8234-5B7B075612B5}" presName="chevron3" presStyleLbl="alignNode1" presStyleIdx="9" presStyleCnt="21"/>
      <dgm:spPr/>
    </dgm:pt>
    <dgm:pt modelId="{0D1AAC74-2C82-4CB3-9054-3B0B95B83C8C}" type="pres">
      <dgm:prSet presAssocID="{63729503-959C-4DEC-8234-5B7B075612B5}" presName="chevron4" presStyleLbl="alignNode1" presStyleIdx="10" presStyleCnt="21"/>
      <dgm:spPr/>
    </dgm:pt>
    <dgm:pt modelId="{7C53CB68-EC5E-4D57-B7D8-BD9AA2FF1CD0}" type="pres">
      <dgm:prSet presAssocID="{63729503-959C-4DEC-8234-5B7B075612B5}" presName="chevron5" presStyleLbl="alignNode1" presStyleIdx="11" presStyleCnt="21"/>
      <dgm:spPr/>
    </dgm:pt>
    <dgm:pt modelId="{60F0E7E0-A0CA-4AE8-831A-066D2C329FA8}" type="pres">
      <dgm:prSet presAssocID="{63729503-959C-4DEC-8234-5B7B075612B5}" presName="chevron6" presStyleLbl="alignNode1" presStyleIdx="12" presStyleCnt="21"/>
      <dgm:spPr/>
    </dgm:pt>
    <dgm:pt modelId="{70330B74-5394-4904-8395-50A80EAFE3EC}" type="pres">
      <dgm:prSet presAssocID="{63729503-959C-4DEC-8234-5B7B075612B5}" presName="chevron7" presStyleLbl="alignNode1" presStyleIdx="13" presStyleCnt="21" custScaleX="147485" custLinFactNeighborX="24668" custLinFactNeighborY="-30216"/>
      <dgm:spPr/>
    </dgm:pt>
    <dgm:pt modelId="{69EBF0A4-09AA-4236-9289-A4C918E406E0}" type="pres">
      <dgm:prSet presAssocID="{63729503-959C-4DEC-8234-5B7B075612B5}" presName="childtext" presStyleLbl="solidFgAcc1" presStyleIdx="1" presStyleCnt="3" custScaleX="155170" custScaleY="368070" custLinFactNeighborX="-21205" custLinFactNeighborY="-3595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FE566-EDD4-4AFC-A3A2-CC5B1869D310}" type="pres">
      <dgm:prSet presAssocID="{52196D18-BEFB-49D0-8864-E78E910D6461}" presName="sibTrans" presStyleCnt="0"/>
      <dgm:spPr/>
    </dgm:pt>
    <dgm:pt modelId="{17D20B8C-50D4-4490-8693-32F0489E7EF3}" type="pres">
      <dgm:prSet presAssocID="{0FADC76F-263C-4473-97C5-2B488CDE4367}" presName="parenttextcomposite" presStyleCnt="0"/>
      <dgm:spPr/>
    </dgm:pt>
    <dgm:pt modelId="{256565D6-966E-439A-A6BA-CB018797BEC4}" type="pres">
      <dgm:prSet presAssocID="{0FADC76F-263C-4473-97C5-2B488CDE4367}" presName="parenttext" presStyleLbl="revTx" presStyleIdx="2" presStyleCnt="3" custScaleX="99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06B72-1CED-4129-8389-CCEC0293D140}" type="pres">
      <dgm:prSet presAssocID="{0FADC76F-263C-4473-97C5-2B488CDE4367}" presName="composite" presStyleCnt="0"/>
      <dgm:spPr/>
    </dgm:pt>
    <dgm:pt modelId="{F2802FAB-10B8-4AD1-B8DA-C0E94CCB872F}" type="pres">
      <dgm:prSet presAssocID="{0FADC76F-263C-4473-97C5-2B488CDE4367}" presName="chevron1" presStyleLbl="alignNode1" presStyleIdx="14" presStyleCnt="21"/>
      <dgm:spPr/>
    </dgm:pt>
    <dgm:pt modelId="{8A6CFDC3-3C78-458E-99FF-FC1D9EDDEE3E}" type="pres">
      <dgm:prSet presAssocID="{0FADC76F-263C-4473-97C5-2B488CDE4367}" presName="chevron2" presStyleLbl="alignNode1" presStyleIdx="15" presStyleCnt="21"/>
      <dgm:spPr/>
    </dgm:pt>
    <dgm:pt modelId="{787D3775-ECB9-40AE-9719-DA3812F6D345}" type="pres">
      <dgm:prSet presAssocID="{0FADC76F-263C-4473-97C5-2B488CDE4367}" presName="chevron3" presStyleLbl="alignNode1" presStyleIdx="16" presStyleCnt="21"/>
      <dgm:spPr/>
    </dgm:pt>
    <dgm:pt modelId="{D34FE326-9E10-449F-B264-D29298373166}" type="pres">
      <dgm:prSet presAssocID="{0FADC76F-263C-4473-97C5-2B488CDE4367}" presName="chevron4" presStyleLbl="alignNode1" presStyleIdx="17" presStyleCnt="21"/>
      <dgm:spPr/>
    </dgm:pt>
    <dgm:pt modelId="{FDA98F83-5719-46BC-81D5-22C629E57EF2}" type="pres">
      <dgm:prSet presAssocID="{0FADC76F-263C-4473-97C5-2B488CDE4367}" presName="chevron5" presStyleLbl="alignNode1" presStyleIdx="18" presStyleCnt="21"/>
      <dgm:spPr/>
    </dgm:pt>
    <dgm:pt modelId="{6AFDA111-3A6B-45B8-AF73-31DD96DE9367}" type="pres">
      <dgm:prSet presAssocID="{0FADC76F-263C-4473-97C5-2B488CDE4367}" presName="chevron6" presStyleLbl="alignNode1" presStyleIdx="19" presStyleCnt="21"/>
      <dgm:spPr/>
    </dgm:pt>
    <dgm:pt modelId="{1A326C69-2D6D-45BE-908B-E4B0A9961072}" type="pres">
      <dgm:prSet presAssocID="{0FADC76F-263C-4473-97C5-2B488CDE4367}" presName="chevron7" presStyleLbl="alignNode1" presStyleIdx="20" presStyleCnt="21" custScaleX="224337" custScaleY="137304" custLinFactNeighborX="-12754" custLinFactNeighborY="-64462"/>
      <dgm:spPr/>
    </dgm:pt>
    <dgm:pt modelId="{9A7EB7A7-F144-498A-809E-64B0095639AA}" type="pres">
      <dgm:prSet presAssocID="{0FADC76F-263C-4473-97C5-2B488CDE4367}" presName="childtext" presStyleLbl="solidFgAcc1" presStyleIdx="2" presStyleCnt="3" custScaleX="156634" custScaleY="393276" custLinFactNeighborX="-21757" custLinFactNeighborY="-7711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97CB15-80D7-4810-9E7C-DB2BB1DDAB98}" srcId="{B85C5989-9DBD-4B83-870B-8CB47E5ECF08}" destId="{C83F3218-E6B9-4FA7-ABE6-719E51016BF1}" srcOrd="0" destOrd="0" parTransId="{0E540C7A-09F2-442F-B7C4-05B1AD68D19E}" sibTransId="{627EA55D-07B4-4B99-BF3B-E4ABD116EA61}"/>
    <dgm:cxn modelId="{02CA3541-2772-4AD1-8E11-675CCFA9A34B}" type="presOf" srcId="{63729503-959C-4DEC-8234-5B7B075612B5}" destId="{2F3AFC46-DF41-496A-B4CE-143F68DEA5FF}" srcOrd="0" destOrd="0" presId="urn:microsoft.com/office/officeart/2008/layout/VerticalAccentList"/>
    <dgm:cxn modelId="{F6972D76-6068-4EE7-B721-FBF85A1F6622}" type="presOf" srcId="{0FADC76F-263C-4473-97C5-2B488CDE4367}" destId="{256565D6-966E-439A-A6BA-CB018797BEC4}" srcOrd="0" destOrd="0" presId="urn:microsoft.com/office/officeart/2008/layout/VerticalAccentList"/>
    <dgm:cxn modelId="{CCC51CED-A8D9-4F54-8399-48FEB208CCD3}" type="presOf" srcId="{E58DB3BC-5DCA-4D5B-A653-49B2B563EBAA}" destId="{69EBF0A4-09AA-4236-9289-A4C918E406E0}" srcOrd="0" destOrd="0" presId="urn:microsoft.com/office/officeart/2008/layout/VerticalAccentList"/>
    <dgm:cxn modelId="{0791471F-36DC-4BA3-B5D8-19F3B97828AE}" type="presOf" srcId="{AE480E7B-A253-4A8B-98DB-2173D3F86553}" destId="{3EEFB603-B430-4524-BEC3-F6AE7CE1F63F}" srcOrd="0" destOrd="0" presId="urn:microsoft.com/office/officeart/2008/layout/VerticalAccentList"/>
    <dgm:cxn modelId="{3A1AEEC2-E92E-4842-939A-E0205552E73E}" type="presOf" srcId="{C83F3218-E6B9-4FA7-ABE6-719E51016BF1}" destId="{5ED38BC5-B480-41C1-BC76-BE2CE8E5C295}" srcOrd="0" destOrd="0" presId="urn:microsoft.com/office/officeart/2008/layout/VerticalAccentList"/>
    <dgm:cxn modelId="{3E2B5683-CE6F-4DEC-A60F-0F551582B95D}" srcId="{63729503-959C-4DEC-8234-5B7B075612B5}" destId="{E58DB3BC-5DCA-4D5B-A653-49B2B563EBAA}" srcOrd="0" destOrd="0" parTransId="{058D6D9D-7381-4D5C-9F69-1730386E182A}" sibTransId="{676F6384-FE81-4555-A44A-7A8A3A5A8A81}"/>
    <dgm:cxn modelId="{61AAF1DB-F734-4D83-98BB-6BA5F5083F96}" type="presOf" srcId="{B85C5989-9DBD-4B83-870B-8CB47E5ECF08}" destId="{2F2834E2-B6B6-40BF-AF70-99B3A4012BE6}" srcOrd="0" destOrd="0" presId="urn:microsoft.com/office/officeart/2008/layout/VerticalAccentList"/>
    <dgm:cxn modelId="{180F2657-C5C3-4704-8C51-F7DCE7E580A1}" srcId="{AE480E7B-A253-4A8B-98DB-2173D3F86553}" destId="{0FADC76F-263C-4473-97C5-2B488CDE4367}" srcOrd="2" destOrd="0" parTransId="{8FB56919-A374-46F8-AE62-6E3287BA5026}" sibTransId="{3B6029B2-5D0F-47A1-8502-5B7AFCEC6167}"/>
    <dgm:cxn modelId="{155C8DDB-CC19-4D24-8852-483FECE49EE2}" srcId="{AE480E7B-A253-4A8B-98DB-2173D3F86553}" destId="{B85C5989-9DBD-4B83-870B-8CB47E5ECF08}" srcOrd="0" destOrd="0" parTransId="{FDFB3AA0-C2C8-47AA-90A9-E4E419356542}" sibTransId="{5C63C69F-2D41-4154-80B0-170D0F856D3F}"/>
    <dgm:cxn modelId="{FCEF15D2-77F2-4F08-946B-EAC21CD3B85C}" type="presOf" srcId="{6FBB27B0-7157-4F76-9819-5296BFDC9ECC}" destId="{9A7EB7A7-F144-498A-809E-64B0095639AA}" srcOrd="0" destOrd="0" presId="urn:microsoft.com/office/officeart/2008/layout/VerticalAccentList"/>
    <dgm:cxn modelId="{6609E213-9CBC-48D4-8F59-8C960B0937D9}" srcId="{0FADC76F-263C-4473-97C5-2B488CDE4367}" destId="{6FBB27B0-7157-4F76-9819-5296BFDC9ECC}" srcOrd="0" destOrd="0" parTransId="{760B3E48-F72C-4FCF-A275-356625EB17D0}" sibTransId="{BC18AE97-15C5-4E53-B464-AEE59E1EE88C}"/>
    <dgm:cxn modelId="{30E4EE44-067D-4019-8EA3-2B6EAC2E49B3}" srcId="{AE480E7B-A253-4A8B-98DB-2173D3F86553}" destId="{63729503-959C-4DEC-8234-5B7B075612B5}" srcOrd="1" destOrd="0" parTransId="{41EBCAEF-D23F-41D5-92A4-666E2E7C538B}" sibTransId="{52196D18-BEFB-49D0-8864-E78E910D6461}"/>
    <dgm:cxn modelId="{825B83C5-0F93-45CA-A9EE-6BBE7E7F1F0B}" type="presParOf" srcId="{3EEFB603-B430-4524-BEC3-F6AE7CE1F63F}" destId="{C4F6043A-63DA-4012-BC84-BC875403EC64}" srcOrd="0" destOrd="0" presId="urn:microsoft.com/office/officeart/2008/layout/VerticalAccentList"/>
    <dgm:cxn modelId="{92A5765B-B02E-471C-98A0-5866A284CE69}" type="presParOf" srcId="{C4F6043A-63DA-4012-BC84-BC875403EC64}" destId="{2F2834E2-B6B6-40BF-AF70-99B3A4012BE6}" srcOrd="0" destOrd="0" presId="urn:microsoft.com/office/officeart/2008/layout/VerticalAccentList"/>
    <dgm:cxn modelId="{2DDFB3AE-07A3-47DE-B1D5-F8CEADDE75EA}" type="presParOf" srcId="{3EEFB603-B430-4524-BEC3-F6AE7CE1F63F}" destId="{0E643C6A-22E6-49AF-8C91-5B0E3D0BE2C7}" srcOrd="1" destOrd="0" presId="urn:microsoft.com/office/officeart/2008/layout/VerticalAccentList"/>
    <dgm:cxn modelId="{AFFDE086-AAC9-4593-B799-71C384643586}" type="presParOf" srcId="{0E643C6A-22E6-49AF-8C91-5B0E3D0BE2C7}" destId="{40F75A74-DE34-40AC-ABCA-B43C392F99C2}" srcOrd="0" destOrd="0" presId="urn:microsoft.com/office/officeart/2008/layout/VerticalAccentList"/>
    <dgm:cxn modelId="{7886613D-228F-4119-87E6-04C294D59887}" type="presParOf" srcId="{0E643C6A-22E6-49AF-8C91-5B0E3D0BE2C7}" destId="{B7A29BFE-9411-478C-84DD-D67CAED8658E}" srcOrd="1" destOrd="0" presId="urn:microsoft.com/office/officeart/2008/layout/VerticalAccentList"/>
    <dgm:cxn modelId="{6C0335B7-711D-499C-8DEE-2119A3472D07}" type="presParOf" srcId="{0E643C6A-22E6-49AF-8C91-5B0E3D0BE2C7}" destId="{86A41B3E-56EB-47E7-B02C-CE7CB89EDE8E}" srcOrd="2" destOrd="0" presId="urn:microsoft.com/office/officeart/2008/layout/VerticalAccentList"/>
    <dgm:cxn modelId="{AAB9ED9D-97DB-4F8B-95AC-FEB10AB20F39}" type="presParOf" srcId="{0E643C6A-22E6-49AF-8C91-5B0E3D0BE2C7}" destId="{91D28FF5-2A24-4677-8E6E-1E0C13ED9278}" srcOrd="3" destOrd="0" presId="urn:microsoft.com/office/officeart/2008/layout/VerticalAccentList"/>
    <dgm:cxn modelId="{92B3B1DB-7DCE-4332-B5B7-1E8AB56588BE}" type="presParOf" srcId="{0E643C6A-22E6-49AF-8C91-5B0E3D0BE2C7}" destId="{20E21459-F388-4348-B1A6-527A94E369C0}" srcOrd="4" destOrd="0" presId="urn:microsoft.com/office/officeart/2008/layout/VerticalAccentList"/>
    <dgm:cxn modelId="{E8BFCBB2-F857-4F1C-8EE7-5E3F329891FF}" type="presParOf" srcId="{0E643C6A-22E6-49AF-8C91-5B0E3D0BE2C7}" destId="{DD4A8146-C3A5-4823-9535-813D9FD98FC7}" srcOrd="5" destOrd="0" presId="urn:microsoft.com/office/officeart/2008/layout/VerticalAccentList"/>
    <dgm:cxn modelId="{40614942-0054-4F7F-8B5C-FE003C32EB23}" type="presParOf" srcId="{0E643C6A-22E6-49AF-8C91-5B0E3D0BE2C7}" destId="{2CFA3BF7-A40A-460D-B972-DD1B46975C29}" srcOrd="6" destOrd="0" presId="urn:microsoft.com/office/officeart/2008/layout/VerticalAccentList"/>
    <dgm:cxn modelId="{048D06A6-590B-4F1E-9614-F795A478DE3A}" type="presParOf" srcId="{0E643C6A-22E6-49AF-8C91-5B0E3D0BE2C7}" destId="{5ED38BC5-B480-41C1-BC76-BE2CE8E5C295}" srcOrd="7" destOrd="0" presId="urn:microsoft.com/office/officeart/2008/layout/VerticalAccentList"/>
    <dgm:cxn modelId="{CAA37AA2-AA0E-4754-B581-A60D4797DE51}" type="presParOf" srcId="{3EEFB603-B430-4524-BEC3-F6AE7CE1F63F}" destId="{4A770910-7FE9-4B1B-9FC4-FC56A37C8331}" srcOrd="2" destOrd="0" presId="urn:microsoft.com/office/officeart/2008/layout/VerticalAccentList"/>
    <dgm:cxn modelId="{F49E728E-21D4-4880-9D47-FB8C574C67DC}" type="presParOf" srcId="{3EEFB603-B430-4524-BEC3-F6AE7CE1F63F}" destId="{8C35CE85-E9AF-4D80-AF70-81647CAAE8EB}" srcOrd="3" destOrd="0" presId="urn:microsoft.com/office/officeart/2008/layout/VerticalAccentList"/>
    <dgm:cxn modelId="{B0CF501C-F1C1-4D6A-936C-5C7ED7EC3718}" type="presParOf" srcId="{8C35CE85-E9AF-4D80-AF70-81647CAAE8EB}" destId="{2F3AFC46-DF41-496A-B4CE-143F68DEA5FF}" srcOrd="0" destOrd="0" presId="urn:microsoft.com/office/officeart/2008/layout/VerticalAccentList"/>
    <dgm:cxn modelId="{2BD0EB09-0D32-4AEF-B29F-81D617591350}" type="presParOf" srcId="{3EEFB603-B430-4524-BEC3-F6AE7CE1F63F}" destId="{8346B564-271D-43B2-B413-9B42EA269C3D}" srcOrd="4" destOrd="0" presId="urn:microsoft.com/office/officeart/2008/layout/VerticalAccentList"/>
    <dgm:cxn modelId="{54BAF354-E733-47D2-9984-C793DDEBC7D8}" type="presParOf" srcId="{8346B564-271D-43B2-B413-9B42EA269C3D}" destId="{856DA30B-1760-4780-AB8A-C57BF3D2F7FC}" srcOrd="0" destOrd="0" presId="urn:microsoft.com/office/officeart/2008/layout/VerticalAccentList"/>
    <dgm:cxn modelId="{7A5B5A4D-AA96-4B78-A0E8-EAE7FA8E7C9D}" type="presParOf" srcId="{8346B564-271D-43B2-B413-9B42EA269C3D}" destId="{061E7CBB-1E3F-42EA-8202-806B17314A6E}" srcOrd="1" destOrd="0" presId="urn:microsoft.com/office/officeart/2008/layout/VerticalAccentList"/>
    <dgm:cxn modelId="{ED8AD0F2-9B5C-4D23-A6DF-0B0C7FD43F1C}" type="presParOf" srcId="{8346B564-271D-43B2-B413-9B42EA269C3D}" destId="{05804594-0460-4BBB-89C1-DE6E46DF2195}" srcOrd="2" destOrd="0" presId="urn:microsoft.com/office/officeart/2008/layout/VerticalAccentList"/>
    <dgm:cxn modelId="{AE3D5FEA-41D1-430D-9C4C-AFBFF4B53282}" type="presParOf" srcId="{8346B564-271D-43B2-B413-9B42EA269C3D}" destId="{0D1AAC74-2C82-4CB3-9054-3B0B95B83C8C}" srcOrd="3" destOrd="0" presId="urn:microsoft.com/office/officeart/2008/layout/VerticalAccentList"/>
    <dgm:cxn modelId="{D7DBA3E9-9CAF-433C-AE46-B4D23FFD15D3}" type="presParOf" srcId="{8346B564-271D-43B2-B413-9B42EA269C3D}" destId="{7C53CB68-EC5E-4D57-B7D8-BD9AA2FF1CD0}" srcOrd="4" destOrd="0" presId="urn:microsoft.com/office/officeart/2008/layout/VerticalAccentList"/>
    <dgm:cxn modelId="{C7A05BCE-8B3B-4D14-ABCC-37C16BBCC2CE}" type="presParOf" srcId="{8346B564-271D-43B2-B413-9B42EA269C3D}" destId="{60F0E7E0-A0CA-4AE8-831A-066D2C329FA8}" srcOrd="5" destOrd="0" presId="urn:microsoft.com/office/officeart/2008/layout/VerticalAccentList"/>
    <dgm:cxn modelId="{BE609A90-47DB-499E-865E-B38F2130F01E}" type="presParOf" srcId="{8346B564-271D-43B2-B413-9B42EA269C3D}" destId="{70330B74-5394-4904-8395-50A80EAFE3EC}" srcOrd="6" destOrd="0" presId="urn:microsoft.com/office/officeart/2008/layout/VerticalAccentList"/>
    <dgm:cxn modelId="{3A62B0F6-B4CC-4D09-A706-C4864F8B8DCA}" type="presParOf" srcId="{8346B564-271D-43B2-B413-9B42EA269C3D}" destId="{69EBF0A4-09AA-4236-9289-A4C918E406E0}" srcOrd="7" destOrd="0" presId="urn:microsoft.com/office/officeart/2008/layout/VerticalAccentList"/>
    <dgm:cxn modelId="{C3521CD2-48F1-4FA3-B0BE-473F050C1CE7}" type="presParOf" srcId="{3EEFB603-B430-4524-BEC3-F6AE7CE1F63F}" destId="{1ABFE566-EDD4-4AFC-A3A2-CC5B1869D310}" srcOrd="5" destOrd="0" presId="urn:microsoft.com/office/officeart/2008/layout/VerticalAccentList"/>
    <dgm:cxn modelId="{129463E5-2384-4038-B7E0-5C6C2FA6ED1E}" type="presParOf" srcId="{3EEFB603-B430-4524-BEC3-F6AE7CE1F63F}" destId="{17D20B8C-50D4-4490-8693-32F0489E7EF3}" srcOrd="6" destOrd="0" presId="urn:microsoft.com/office/officeart/2008/layout/VerticalAccentList"/>
    <dgm:cxn modelId="{4FF3CADE-5149-4C18-A84D-28FD79D4A5A9}" type="presParOf" srcId="{17D20B8C-50D4-4490-8693-32F0489E7EF3}" destId="{256565D6-966E-439A-A6BA-CB018797BEC4}" srcOrd="0" destOrd="0" presId="urn:microsoft.com/office/officeart/2008/layout/VerticalAccentList"/>
    <dgm:cxn modelId="{241D0831-C9B8-47FD-B7B0-627233922BE8}" type="presParOf" srcId="{3EEFB603-B430-4524-BEC3-F6AE7CE1F63F}" destId="{3B406B72-1CED-4129-8389-CCEC0293D140}" srcOrd="7" destOrd="0" presId="urn:microsoft.com/office/officeart/2008/layout/VerticalAccentList"/>
    <dgm:cxn modelId="{FE49AF46-D51E-4A19-88D3-6127614F9545}" type="presParOf" srcId="{3B406B72-1CED-4129-8389-CCEC0293D140}" destId="{F2802FAB-10B8-4AD1-B8DA-C0E94CCB872F}" srcOrd="0" destOrd="0" presId="urn:microsoft.com/office/officeart/2008/layout/VerticalAccentList"/>
    <dgm:cxn modelId="{3CBE16CE-1811-4E1C-B338-806B3DC9AB5F}" type="presParOf" srcId="{3B406B72-1CED-4129-8389-CCEC0293D140}" destId="{8A6CFDC3-3C78-458E-99FF-FC1D9EDDEE3E}" srcOrd="1" destOrd="0" presId="urn:microsoft.com/office/officeart/2008/layout/VerticalAccentList"/>
    <dgm:cxn modelId="{32A07337-D6B5-4ED5-A0EC-EF3929241860}" type="presParOf" srcId="{3B406B72-1CED-4129-8389-CCEC0293D140}" destId="{787D3775-ECB9-40AE-9719-DA3812F6D345}" srcOrd="2" destOrd="0" presId="urn:microsoft.com/office/officeart/2008/layout/VerticalAccentList"/>
    <dgm:cxn modelId="{1691AF51-69A0-4808-A30C-9296C5B1E876}" type="presParOf" srcId="{3B406B72-1CED-4129-8389-CCEC0293D140}" destId="{D34FE326-9E10-449F-B264-D29298373166}" srcOrd="3" destOrd="0" presId="urn:microsoft.com/office/officeart/2008/layout/VerticalAccentList"/>
    <dgm:cxn modelId="{C6CDB959-CBF6-45F5-859C-182166F03AAB}" type="presParOf" srcId="{3B406B72-1CED-4129-8389-CCEC0293D140}" destId="{FDA98F83-5719-46BC-81D5-22C629E57EF2}" srcOrd="4" destOrd="0" presId="urn:microsoft.com/office/officeart/2008/layout/VerticalAccentList"/>
    <dgm:cxn modelId="{E9EBBCE0-CB48-42E9-BA49-3F56E03ED740}" type="presParOf" srcId="{3B406B72-1CED-4129-8389-CCEC0293D140}" destId="{6AFDA111-3A6B-45B8-AF73-31DD96DE9367}" srcOrd="5" destOrd="0" presId="urn:microsoft.com/office/officeart/2008/layout/VerticalAccentList"/>
    <dgm:cxn modelId="{3E790212-435D-4342-8720-1A8260F61F63}" type="presParOf" srcId="{3B406B72-1CED-4129-8389-CCEC0293D140}" destId="{1A326C69-2D6D-45BE-908B-E4B0A9961072}" srcOrd="6" destOrd="0" presId="urn:microsoft.com/office/officeart/2008/layout/VerticalAccentList"/>
    <dgm:cxn modelId="{8B217BD5-6F52-4152-AECA-08A12B648C95}" type="presParOf" srcId="{3B406B72-1CED-4129-8389-CCEC0293D140}" destId="{9A7EB7A7-F144-498A-809E-64B0095639A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480E7B-A253-4A8B-98DB-2173D3F86553}" type="doc">
      <dgm:prSet loTypeId="urn:microsoft.com/office/officeart/2008/layout/VerticalAccen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85C5989-9DBD-4B83-870B-8CB47E5ECF08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FDFB3AA0-C2C8-47AA-90A9-E4E419356542}" type="parTrans" cxnId="{155C8DDB-CC19-4D24-8852-483FECE49EE2}">
      <dgm:prSet/>
      <dgm:spPr/>
      <dgm:t>
        <a:bodyPr/>
        <a:lstStyle/>
        <a:p>
          <a:endParaRPr lang="en-US"/>
        </a:p>
      </dgm:t>
    </dgm:pt>
    <dgm:pt modelId="{5C63C69F-2D41-4154-80B0-170D0F856D3F}" type="sibTrans" cxnId="{155C8DDB-CC19-4D24-8852-483FECE49EE2}">
      <dgm:prSet/>
      <dgm:spPr/>
      <dgm:t>
        <a:bodyPr/>
        <a:lstStyle/>
        <a:p>
          <a:endParaRPr lang="en-US"/>
        </a:p>
      </dgm:t>
    </dgm:pt>
    <dgm:pt modelId="{C83F3218-E6B9-4FA7-ABE6-719E51016BF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E540C7A-09F2-442F-B7C4-05B1AD68D19E}" type="parTrans" cxnId="{8697CB15-80D7-4810-9E7C-DB2BB1DDAB98}">
      <dgm:prSet/>
      <dgm:spPr/>
      <dgm:t>
        <a:bodyPr/>
        <a:lstStyle/>
        <a:p>
          <a:endParaRPr lang="en-US"/>
        </a:p>
      </dgm:t>
    </dgm:pt>
    <dgm:pt modelId="{627EA55D-07B4-4B99-BF3B-E4ABD116EA61}" type="sibTrans" cxnId="{8697CB15-80D7-4810-9E7C-DB2BB1DDAB98}">
      <dgm:prSet/>
      <dgm:spPr/>
      <dgm:t>
        <a:bodyPr/>
        <a:lstStyle/>
        <a:p>
          <a:endParaRPr lang="en-US"/>
        </a:p>
      </dgm:t>
    </dgm:pt>
    <dgm:pt modelId="{E58DB3BC-5DCA-4D5B-A653-49B2B563EBAA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58D6D9D-7381-4D5C-9F69-1730386E182A}" type="parTrans" cxnId="{3E2B5683-CE6F-4DEC-A60F-0F551582B95D}">
      <dgm:prSet/>
      <dgm:spPr/>
      <dgm:t>
        <a:bodyPr/>
        <a:lstStyle/>
        <a:p>
          <a:endParaRPr lang="en-US"/>
        </a:p>
      </dgm:t>
    </dgm:pt>
    <dgm:pt modelId="{676F6384-FE81-4555-A44A-7A8A3A5A8A81}" type="sibTrans" cxnId="{3E2B5683-CE6F-4DEC-A60F-0F551582B95D}">
      <dgm:prSet/>
      <dgm:spPr/>
      <dgm:t>
        <a:bodyPr/>
        <a:lstStyle/>
        <a:p>
          <a:endParaRPr lang="en-US"/>
        </a:p>
      </dgm:t>
    </dgm:pt>
    <dgm:pt modelId="{0FADC76F-263C-4473-97C5-2B488CDE4367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8FB56919-A374-46F8-AE62-6E3287BA5026}" type="parTrans" cxnId="{180F2657-C5C3-4704-8C51-F7DCE7E580A1}">
      <dgm:prSet/>
      <dgm:spPr/>
      <dgm:t>
        <a:bodyPr/>
        <a:lstStyle/>
        <a:p>
          <a:endParaRPr lang="en-US"/>
        </a:p>
      </dgm:t>
    </dgm:pt>
    <dgm:pt modelId="{3B6029B2-5D0F-47A1-8502-5B7AFCEC6167}" type="sibTrans" cxnId="{180F2657-C5C3-4704-8C51-F7DCE7E580A1}">
      <dgm:prSet/>
      <dgm:spPr/>
      <dgm:t>
        <a:bodyPr/>
        <a:lstStyle/>
        <a:p>
          <a:endParaRPr lang="en-US"/>
        </a:p>
      </dgm:t>
    </dgm:pt>
    <dgm:pt modelId="{6FBB27B0-7157-4F76-9819-5296BFDC9ECC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0B3E48-F72C-4FCF-A275-356625EB17D0}" type="parTrans" cxnId="{6609E213-9CBC-48D4-8F59-8C960B0937D9}">
      <dgm:prSet/>
      <dgm:spPr/>
      <dgm:t>
        <a:bodyPr/>
        <a:lstStyle/>
        <a:p>
          <a:endParaRPr lang="en-US"/>
        </a:p>
      </dgm:t>
    </dgm:pt>
    <dgm:pt modelId="{BC18AE97-15C5-4E53-B464-AEE59E1EE88C}" type="sibTrans" cxnId="{6609E213-9CBC-48D4-8F59-8C960B0937D9}">
      <dgm:prSet/>
      <dgm:spPr/>
      <dgm:t>
        <a:bodyPr/>
        <a:lstStyle/>
        <a:p>
          <a:endParaRPr lang="en-US"/>
        </a:p>
      </dgm:t>
    </dgm:pt>
    <dgm:pt modelId="{63729503-959C-4DEC-8234-5B7B075612B5}">
      <dgm:prSet phldrT="[Text]"/>
      <dgm:spPr/>
      <dgm:t>
        <a:bodyPr/>
        <a:lstStyle/>
        <a:p>
          <a:r>
            <a:rPr lang="en-US" smtClean="0"/>
            <a:t>.</a:t>
          </a:r>
          <a:endParaRPr lang="en-US"/>
        </a:p>
      </dgm:t>
    </dgm:pt>
    <dgm:pt modelId="{52196D18-BEFB-49D0-8864-E78E910D6461}" type="sibTrans" cxnId="{30E4EE44-067D-4019-8EA3-2B6EAC2E49B3}">
      <dgm:prSet/>
      <dgm:spPr/>
      <dgm:t>
        <a:bodyPr/>
        <a:lstStyle/>
        <a:p>
          <a:endParaRPr lang="en-US"/>
        </a:p>
      </dgm:t>
    </dgm:pt>
    <dgm:pt modelId="{41EBCAEF-D23F-41D5-92A4-666E2E7C538B}" type="parTrans" cxnId="{30E4EE44-067D-4019-8EA3-2B6EAC2E49B3}">
      <dgm:prSet/>
      <dgm:spPr/>
      <dgm:t>
        <a:bodyPr/>
        <a:lstStyle/>
        <a:p>
          <a:endParaRPr lang="en-US"/>
        </a:p>
      </dgm:t>
    </dgm:pt>
    <dgm:pt modelId="{3EEFB603-B430-4524-BEC3-F6AE7CE1F63F}" type="pres">
      <dgm:prSet presAssocID="{AE480E7B-A253-4A8B-98DB-2173D3F8655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C4F6043A-63DA-4012-BC84-BC875403EC64}" type="pres">
      <dgm:prSet presAssocID="{B85C5989-9DBD-4B83-870B-8CB47E5ECF08}" presName="parenttextcomposite" presStyleCnt="0"/>
      <dgm:spPr/>
    </dgm:pt>
    <dgm:pt modelId="{2F2834E2-B6B6-40BF-AF70-99B3A4012BE6}" type="pres">
      <dgm:prSet presAssocID="{B85C5989-9DBD-4B83-870B-8CB47E5ECF08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43C6A-22E6-49AF-8C91-5B0E3D0BE2C7}" type="pres">
      <dgm:prSet presAssocID="{B85C5989-9DBD-4B83-870B-8CB47E5ECF08}" presName="composite" presStyleCnt="0"/>
      <dgm:spPr/>
    </dgm:pt>
    <dgm:pt modelId="{40F75A74-DE34-40AC-ABCA-B43C392F99C2}" type="pres">
      <dgm:prSet presAssocID="{B85C5989-9DBD-4B83-870B-8CB47E5ECF08}" presName="chevron1" presStyleLbl="alignNode1" presStyleIdx="0" presStyleCnt="21"/>
      <dgm:spPr/>
    </dgm:pt>
    <dgm:pt modelId="{B7A29BFE-9411-478C-84DD-D67CAED8658E}" type="pres">
      <dgm:prSet presAssocID="{B85C5989-9DBD-4B83-870B-8CB47E5ECF08}" presName="chevron2" presStyleLbl="alignNode1" presStyleIdx="1" presStyleCnt="21"/>
      <dgm:spPr/>
    </dgm:pt>
    <dgm:pt modelId="{86A41B3E-56EB-47E7-B02C-CE7CB89EDE8E}" type="pres">
      <dgm:prSet presAssocID="{B85C5989-9DBD-4B83-870B-8CB47E5ECF08}" presName="chevron3" presStyleLbl="alignNode1" presStyleIdx="2" presStyleCnt="21"/>
      <dgm:spPr/>
    </dgm:pt>
    <dgm:pt modelId="{91D28FF5-2A24-4677-8E6E-1E0C13ED9278}" type="pres">
      <dgm:prSet presAssocID="{B85C5989-9DBD-4B83-870B-8CB47E5ECF08}" presName="chevron4" presStyleLbl="alignNode1" presStyleIdx="3" presStyleCnt="21"/>
      <dgm:spPr/>
    </dgm:pt>
    <dgm:pt modelId="{20E21459-F388-4348-B1A6-527A94E369C0}" type="pres">
      <dgm:prSet presAssocID="{B85C5989-9DBD-4B83-870B-8CB47E5ECF08}" presName="chevron5" presStyleLbl="alignNode1" presStyleIdx="4" presStyleCnt="21"/>
      <dgm:spPr/>
    </dgm:pt>
    <dgm:pt modelId="{DD4A8146-C3A5-4823-9535-813D9FD98FC7}" type="pres">
      <dgm:prSet presAssocID="{B85C5989-9DBD-4B83-870B-8CB47E5ECF08}" presName="chevron6" presStyleLbl="alignNode1" presStyleIdx="5" presStyleCnt="21"/>
      <dgm:spPr/>
    </dgm:pt>
    <dgm:pt modelId="{2CFA3BF7-A40A-460D-B972-DD1B46975C29}" type="pres">
      <dgm:prSet presAssocID="{B85C5989-9DBD-4B83-870B-8CB47E5ECF08}" presName="chevron7" presStyleLbl="alignNode1" presStyleIdx="6" presStyleCnt="21" custScaleX="253050" custLinFactNeighborX="-16271" custLinFactNeighborY="-6804"/>
      <dgm:spPr/>
    </dgm:pt>
    <dgm:pt modelId="{5ED38BC5-B480-41C1-BC76-BE2CE8E5C295}" type="pres">
      <dgm:prSet presAssocID="{B85C5989-9DBD-4B83-870B-8CB47E5ECF08}" presName="childtext" presStyleLbl="solidFgAcc1" presStyleIdx="0" presStyleCnt="3" custScaleX="156767" custScaleY="441468" custLinFactNeighborX="-1982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70910-7FE9-4B1B-9FC4-FC56A37C8331}" type="pres">
      <dgm:prSet presAssocID="{5C63C69F-2D41-4154-80B0-170D0F856D3F}" presName="sibTrans" presStyleCnt="0"/>
      <dgm:spPr/>
    </dgm:pt>
    <dgm:pt modelId="{8C35CE85-E9AF-4D80-AF70-81647CAAE8EB}" type="pres">
      <dgm:prSet presAssocID="{63729503-959C-4DEC-8234-5B7B075612B5}" presName="parenttextcomposite" presStyleCnt="0"/>
      <dgm:spPr/>
    </dgm:pt>
    <dgm:pt modelId="{2F3AFC46-DF41-496A-B4CE-143F68DEA5FF}" type="pres">
      <dgm:prSet presAssocID="{63729503-959C-4DEC-8234-5B7B075612B5}" presName="parenttext" presStyleLbl="revTx" presStyleIdx="1" presStyleCnt="3" custScaleX="10048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6B564-271D-43B2-B413-9B42EA269C3D}" type="pres">
      <dgm:prSet presAssocID="{63729503-959C-4DEC-8234-5B7B075612B5}" presName="composite" presStyleCnt="0"/>
      <dgm:spPr/>
    </dgm:pt>
    <dgm:pt modelId="{856DA30B-1760-4780-AB8A-C57BF3D2F7FC}" type="pres">
      <dgm:prSet presAssocID="{63729503-959C-4DEC-8234-5B7B075612B5}" presName="chevron1" presStyleLbl="alignNode1" presStyleIdx="7" presStyleCnt="21"/>
      <dgm:spPr/>
    </dgm:pt>
    <dgm:pt modelId="{061E7CBB-1E3F-42EA-8202-806B17314A6E}" type="pres">
      <dgm:prSet presAssocID="{63729503-959C-4DEC-8234-5B7B075612B5}" presName="chevron2" presStyleLbl="alignNode1" presStyleIdx="8" presStyleCnt="21"/>
      <dgm:spPr/>
    </dgm:pt>
    <dgm:pt modelId="{05804594-0460-4BBB-89C1-DE6E46DF2195}" type="pres">
      <dgm:prSet presAssocID="{63729503-959C-4DEC-8234-5B7B075612B5}" presName="chevron3" presStyleLbl="alignNode1" presStyleIdx="9" presStyleCnt="21"/>
      <dgm:spPr/>
    </dgm:pt>
    <dgm:pt modelId="{0D1AAC74-2C82-4CB3-9054-3B0B95B83C8C}" type="pres">
      <dgm:prSet presAssocID="{63729503-959C-4DEC-8234-5B7B075612B5}" presName="chevron4" presStyleLbl="alignNode1" presStyleIdx="10" presStyleCnt="21"/>
      <dgm:spPr/>
    </dgm:pt>
    <dgm:pt modelId="{7C53CB68-EC5E-4D57-B7D8-BD9AA2FF1CD0}" type="pres">
      <dgm:prSet presAssocID="{63729503-959C-4DEC-8234-5B7B075612B5}" presName="chevron5" presStyleLbl="alignNode1" presStyleIdx="11" presStyleCnt="21"/>
      <dgm:spPr/>
    </dgm:pt>
    <dgm:pt modelId="{60F0E7E0-A0CA-4AE8-831A-066D2C329FA8}" type="pres">
      <dgm:prSet presAssocID="{63729503-959C-4DEC-8234-5B7B075612B5}" presName="chevron6" presStyleLbl="alignNode1" presStyleIdx="12" presStyleCnt="21"/>
      <dgm:spPr/>
    </dgm:pt>
    <dgm:pt modelId="{70330B74-5394-4904-8395-50A80EAFE3EC}" type="pres">
      <dgm:prSet presAssocID="{63729503-959C-4DEC-8234-5B7B075612B5}" presName="chevron7" presStyleLbl="alignNode1" presStyleIdx="13" presStyleCnt="21" custScaleX="147485" custLinFactNeighborX="24668" custLinFactNeighborY="-30216"/>
      <dgm:spPr/>
    </dgm:pt>
    <dgm:pt modelId="{69EBF0A4-09AA-4236-9289-A4C918E406E0}" type="pres">
      <dgm:prSet presAssocID="{63729503-959C-4DEC-8234-5B7B075612B5}" presName="childtext" presStyleLbl="solidFgAcc1" presStyleIdx="1" presStyleCnt="3" custScaleX="155170" custScaleY="368070" custLinFactNeighborX="-21205" custLinFactNeighborY="-3595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FE566-EDD4-4AFC-A3A2-CC5B1869D310}" type="pres">
      <dgm:prSet presAssocID="{52196D18-BEFB-49D0-8864-E78E910D6461}" presName="sibTrans" presStyleCnt="0"/>
      <dgm:spPr/>
    </dgm:pt>
    <dgm:pt modelId="{17D20B8C-50D4-4490-8693-32F0489E7EF3}" type="pres">
      <dgm:prSet presAssocID="{0FADC76F-263C-4473-97C5-2B488CDE4367}" presName="parenttextcomposite" presStyleCnt="0"/>
      <dgm:spPr/>
    </dgm:pt>
    <dgm:pt modelId="{256565D6-966E-439A-A6BA-CB018797BEC4}" type="pres">
      <dgm:prSet presAssocID="{0FADC76F-263C-4473-97C5-2B488CDE4367}" presName="parenttext" presStyleLbl="revTx" presStyleIdx="2" presStyleCnt="3" custScaleX="99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06B72-1CED-4129-8389-CCEC0293D140}" type="pres">
      <dgm:prSet presAssocID="{0FADC76F-263C-4473-97C5-2B488CDE4367}" presName="composite" presStyleCnt="0"/>
      <dgm:spPr/>
    </dgm:pt>
    <dgm:pt modelId="{F2802FAB-10B8-4AD1-B8DA-C0E94CCB872F}" type="pres">
      <dgm:prSet presAssocID="{0FADC76F-263C-4473-97C5-2B488CDE4367}" presName="chevron1" presStyleLbl="alignNode1" presStyleIdx="14" presStyleCnt="21"/>
      <dgm:spPr/>
    </dgm:pt>
    <dgm:pt modelId="{8A6CFDC3-3C78-458E-99FF-FC1D9EDDEE3E}" type="pres">
      <dgm:prSet presAssocID="{0FADC76F-263C-4473-97C5-2B488CDE4367}" presName="chevron2" presStyleLbl="alignNode1" presStyleIdx="15" presStyleCnt="21"/>
      <dgm:spPr/>
    </dgm:pt>
    <dgm:pt modelId="{787D3775-ECB9-40AE-9719-DA3812F6D345}" type="pres">
      <dgm:prSet presAssocID="{0FADC76F-263C-4473-97C5-2B488CDE4367}" presName="chevron3" presStyleLbl="alignNode1" presStyleIdx="16" presStyleCnt="21"/>
      <dgm:spPr/>
    </dgm:pt>
    <dgm:pt modelId="{D34FE326-9E10-449F-B264-D29298373166}" type="pres">
      <dgm:prSet presAssocID="{0FADC76F-263C-4473-97C5-2B488CDE4367}" presName="chevron4" presStyleLbl="alignNode1" presStyleIdx="17" presStyleCnt="21"/>
      <dgm:spPr/>
    </dgm:pt>
    <dgm:pt modelId="{FDA98F83-5719-46BC-81D5-22C629E57EF2}" type="pres">
      <dgm:prSet presAssocID="{0FADC76F-263C-4473-97C5-2B488CDE4367}" presName="chevron5" presStyleLbl="alignNode1" presStyleIdx="18" presStyleCnt="21"/>
      <dgm:spPr/>
    </dgm:pt>
    <dgm:pt modelId="{6AFDA111-3A6B-45B8-AF73-31DD96DE9367}" type="pres">
      <dgm:prSet presAssocID="{0FADC76F-263C-4473-97C5-2B488CDE4367}" presName="chevron6" presStyleLbl="alignNode1" presStyleIdx="19" presStyleCnt="21"/>
      <dgm:spPr/>
    </dgm:pt>
    <dgm:pt modelId="{1A326C69-2D6D-45BE-908B-E4B0A9961072}" type="pres">
      <dgm:prSet presAssocID="{0FADC76F-263C-4473-97C5-2B488CDE4367}" presName="chevron7" presStyleLbl="alignNode1" presStyleIdx="20" presStyleCnt="21" custScaleX="224337" custScaleY="137304" custLinFactNeighborX="-12754" custLinFactNeighborY="-64462"/>
      <dgm:spPr/>
    </dgm:pt>
    <dgm:pt modelId="{9A7EB7A7-F144-498A-809E-64B0095639AA}" type="pres">
      <dgm:prSet presAssocID="{0FADC76F-263C-4473-97C5-2B488CDE4367}" presName="childtext" presStyleLbl="solidFgAcc1" presStyleIdx="2" presStyleCnt="3" custScaleX="156634" custScaleY="393276" custLinFactNeighborX="-21757" custLinFactNeighborY="-7711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97CB15-80D7-4810-9E7C-DB2BB1DDAB98}" srcId="{B85C5989-9DBD-4B83-870B-8CB47E5ECF08}" destId="{C83F3218-E6B9-4FA7-ABE6-719E51016BF1}" srcOrd="0" destOrd="0" parTransId="{0E540C7A-09F2-442F-B7C4-05B1AD68D19E}" sibTransId="{627EA55D-07B4-4B99-BF3B-E4ABD116EA61}"/>
    <dgm:cxn modelId="{02CA3541-2772-4AD1-8E11-675CCFA9A34B}" type="presOf" srcId="{63729503-959C-4DEC-8234-5B7B075612B5}" destId="{2F3AFC46-DF41-496A-B4CE-143F68DEA5FF}" srcOrd="0" destOrd="0" presId="urn:microsoft.com/office/officeart/2008/layout/VerticalAccentList"/>
    <dgm:cxn modelId="{F6972D76-6068-4EE7-B721-FBF85A1F6622}" type="presOf" srcId="{0FADC76F-263C-4473-97C5-2B488CDE4367}" destId="{256565D6-966E-439A-A6BA-CB018797BEC4}" srcOrd="0" destOrd="0" presId="urn:microsoft.com/office/officeart/2008/layout/VerticalAccentList"/>
    <dgm:cxn modelId="{CCC51CED-A8D9-4F54-8399-48FEB208CCD3}" type="presOf" srcId="{E58DB3BC-5DCA-4D5B-A653-49B2B563EBAA}" destId="{69EBF0A4-09AA-4236-9289-A4C918E406E0}" srcOrd="0" destOrd="0" presId="urn:microsoft.com/office/officeart/2008/layout/VerticalAccentList"/>
    <dgm:cxn modelId="{0791471F-36DC-4BA3-B5D8-19F3B97828AE}" type="presOf" srcId="{AE480E7B-A253-4A8B-98DB-2173D3F86553}" destId="{3EEFB603-B430-4524-BEC3-F6AE7CE1F63F}" srcOrd="0" destOrd="0" presId="urn:microsoft.com/office/officeart/2008/layout/VerticalAccentList"/>
    <dgm:cxn modelId="{3A1AEEC2-E92E-4842-939A-E0205552E73E}" type="presOf" srcId="{C83F3218-E6B9-4FA7-ABE6-719E51016BF1}" destId="{5ED38BC5-B480-41C1-BC76-BE2CE8E5C295}" srcOrd="0" destOrd="0" presId="urn:microsoft.com/office/officeart/2008/layout/VerticalAccentList"/>
    <dgm:cxn modelId="{3E2B5683-CE6F-4DEC-A60F-0F551582B95D}" srcId="{63729503-959C-4DEC-8234-5B7B075612B5}" destId="{E58DB3BC-5DCA-4D5B-A653-49B2B563EBAA}" srcOrd="0" destOrd="0" parTransId="{058D6D9D-7381-4D5C-9F69-1730386E182A}" sibTransId="{676F6384-FE81-4555-A44A-7A8A3A5A8A81}"/>
    <dgm:cxn modelId="{61AAF1DB-F734-4D83-98BB-6BA5F5083F96}" type="presOf" srcId="{B85C5989-9DBD-4B83-870B-8CB47E5ECF08}" destId="{2F2834E2-B6B6-40BF-AF70-99B3A4012BE6}" srcOrd="0" destOrd="0" presId="urn:microsoft.com/office/officeart/2008/layout/VerticalAccentList"/>
    <dgm:cxn modelId="{180F2657-C5C3-4704-8C51-F7DCE7E580A1}" srcId="{AE480E7B-A253-4A8B-98DB-2173D3F86553}" destId="{0FADC76F-263C-4473-97C5-2B488CDE4367}" srcOrd="2" destOrd="0" parTransId="{8FB56919-A374-46F8-AE62-6E3287BA5026}" sibTransId="{3B6029B2-5D0F-47A1-8502-5B7AFCEC6167}"/>
    <dgm:cxn modelId="{155C8DDB-CC19-4D24-8852-483FECE49EE2}" srcId="{AE480E7B-A253-4A8B-98DB-2173D3F86553}" destId="{B85C5989-9DBD-4B83-870B-8CB47E5ECF08}" srcOrd="0" destOrd="0" parTransId="{FDFB3AA0-C2C8-47AA-90A9-E4E419356542}" sibTransId="{5C63C69F-2D41-4154-80B0-170D0F856D3F}"/>
    <dgm:cxn modelId="{FCEF15D2-77F2-4F08-946B-EAC21CD3B85C}" type="presOf" srcId="{6FBB27B0-7157-4F76-9819-5296BFDC9ECC}" destId="{9A7EB7A7-F144-498A-809E-64B0095639AA}" srcOrd="0" destOrd="0" presId="urn:microsoft.com/office/officeart/2008/layout/VerticalAccentList"/>
    <dgm:cxn modelId="{6609E213-9CBC-48D4-8F59-8C960B0937D9}" srcId="{0FADC76F-263C-4473-97C5-2B488CDE4367}" destId="{6FBB27B0-7157-4F76-9819-5296BFDC9ECC}" srcOrd="0" destOrd="0" parTransId="{760B3E48-F72C-4FCF-A275-356625EB17D0}" sibTransId="{BC18AE97-15C5-4E53-B464-AEE59E1EE88C}"/>
    <dgm:cxn modelId="{30E4EE44-067D-4019-8EA3-2B6EAC2E49B3}" srcId="{AE480E7B-A253-4A8B-98DB-2173D3F86553}" destId="{63729503-959C-4DEC-8234-5B7B075612B5}" srcOrd="1" destOrd="0" parTransId="{41EBCAEF-D23F-41D5-92A4-666E2E7C538B}" sibTransId="{52196D18-BEFB-49D0-8864-E78E910D6461}"/>
    <dgm:cxn modelId="{825B83C5-0F93-45CA-A9EE-6BBE7E7F1F0B}" type="presParOf" srcId="{3EEFB603-B430-4524-BEC3-F6AE7CE1F63F}" destId="{C4F6043A-63DA-4012-BC84-BC875403EC64}" srcOrd="0" destOrd="0" presId="urn:microsoft.com/office/officeart/2008/layout/VerticalAccentList"/>
    <dgm:cxn modelId="{92A5765B-B02E-471C-98A0-5866A284CE69}" type="presParOf" srcId="{C4F6043A-63DA-4012-BC84-BC875403EC64}" destId="{2F2834E2-B6B6-40BF-AF70-99B3A4012BE6}" srcOrd="0" destOrd="0" presId="urn:microsoft.com/office/officeart/2008/layout/VerticalAccentList"/>
    <dgm:cxn modelId="{2DDFB3AE-07A3-47DE-B1D5-F8CEADDE75EA}" type="presParOf" srcId="{3EEFB603-B430-4524-BEC3-F6AE7CE1F63F}" destId="{0E643C6A-22E6-49AF-8C91-5B0E3D0BE2C7}" srcOrd="1" destOrd="0" presId="urn:microsoft.com/office/officeart/2008/layout/VerticalAccentList"/>
    <dgm:cxn modelId="{AFFDE086-AAC9-4593-B799-71C384643586}" type="presParOf" srcId="{0E643C6A-22E6-49AF-8C91-5B0E3D0BE2C7}" destId="{40F75A74-DE34-40AC-ABCA-B43C392F99C2}" srcOrd="0" destOrd="0" presId="urn:microsoft.com/office/officeart/2008/layout/VerticalAccentList"/>
    <dgm:cxn modelId="{7886613D-228F-4119-87E6-04C294D59887}" type="presParOf" srcId="{0E643C6A-22E6-49AF-8C91-5B0E3D0BE2C7}" destId="{B7A29BFE-9411-478C-84DD-D67CAED8658E}" srcOrd="1" destOrd="0" presId="urn:microsoft.com/office/officeart/2008/layout/VerticalAccentList"/>
    <dgm:cxn modelId="{6C0335B7-711D-499C-8DEE-2119A3472D07}" type="presParOf" srcId="{0E643C6A-22E6-49AF-8C91-5B0E3D0BE2C7}" destId="{86A41B3E-56EB-47E7-B02C-CE7CB89EDE8E}" srcOrd="2" destOrd="0" presId="urn:microsoft.com/office/officeart/2008/layout/VerticalAccentList"/>
    <dgm:cxn modelId="{AAB9ED9D-97DB-4F8B-95AC-FEB10AB20F39}" type="presParOf" srcId="{0E643C6A-22E6-49AF-8C91-5B0E3D0BE2C7}" destId="{91D28FF5-2A24-4677-8E6E-1E0C13ED9278}" srcOrd="3" destOrd="0" presId="urn:microsoft.com/office/officeart/2008/layout/VerticalAccentList"/>
    <dgm:cxn modelId="{92B3B1DB-7DCE-4332-B5B7-1E8AB56588BE}" type="presParOf" srcId="{0E643C6A-22E6-49AF-8C91-5B0E3D0BE2C7}" destId="{20E21459-F388-4348-B1A6-527A94E369C0}" srcOrd="4" destOrd="0" presId="urn:microsoft.com/office/officeart/2008/layout/VerticalAccentList"/>
    <dgm:cxn modelId="{E8BFCBB2-F857-4F1C-8EE7-5E3F329891FF}" type="presParOf" srcId="{0E643C6A-22E6-49AF-8C91-5B0E3D0BE2C7}" destId="{DD4A8146-C3A5-4823-9535-813D9FD98FC7}" srcOrd="5" destOrd="0" presId="urn:microsoft.com/office/officeart/2008/layout/VerticalAccentList"/>
    <dgm:cxn modelId="{40614942-0054-4F7F-8B5C-FE003C32EB23}" type="presParOf" srcId="{0E643C6A-22E6-49AF-8C91-5B0E3D0BE2C7}" destId="{2CFA3BF7-A40A-460D-B972-DD1B46975C29}" srcOrd="6" destOrd="0" presId="urn:microsoft.com/office/officeart/2008/layout/VerticalAccentList"/>
    <dgm:cxn modelId="{048D06A6-590B-4F1E-9614-F795A478DE3A}" type="presParOf" srcId="{0E643C6A-22E6-49AF-8C91-5B0E3D0BE2C7}" destId="{5ED38BC5-B480-41C1-BC76-BE2CE8E5C295}" srcOrd="7" destOrd="0" presId="urn:microsoft.com/office/officeart/2008/layout/VerticalAccentList"/>
    <dgm:cxn modelId="{CAA37AA2-AA0E-4754-B581-A60D4797DE51}" type="presParOf" srcId="{3EEFB603-B430-4524-BEC3-F6AE7CE1F63F}" destId="{4A770910-7FE9-4B1B-9FC4-FC56A37C8331}" srcOrd="2" destOrd="0" presId="urn:microsoft.com/office/officeart/2008/layout/VerticalAccentList"/>
    <dgm:cxn modelId="{F49E728E-21D4-4880-9D47-FB8C574C67DC}" type="presParOf" srcId="{3EEFB603-B430-4524-BEC3-F6AE7CE1F63F}" destId="{8C35CE85-E9AF-4D80-AF70-81647CAAE8EB}" srcOrd="3" destOrd="0" presId="urn:microsoft.com/office/officeart/2008/layout/VerticalAccentList"/>
    <dgm:cxn modelId="{B0CF501C-F1C1-4D6A-936C-5C7ED7EC3718}" type="presParOf" srcId="{8C35CE85-E9AF-4D80-AF70-81647CAAE8EB}" destId="{2F3AFC46-DF41-496A-B4CE-143F68DEA5FF}" srcOrd="0" destOrd="0" presId="urn:microsoft.com/office/officeart/2008/layout/VerticalAccentList"/>
    <dgm:cxn modelId="{2BD0EB09-0D32-4AEF-B29F-81D617591350}" type="presParOf" srcId="{3EEFB603-B430-4524-BEC3-F6AE7CE1F63F}" destId="{8346B564-271D-43B2-B413-9B42EA269C3D}" srcOrd="4" destOrd="0" presId="urn:microsoft.com/office/officeart/2008/layout/VerticalAccentList"/>
    <dgm:cxn modelId="{54BAF354-E733-47D2-9984-C793DDEBC7D8}" type="presParOf" srcId="{8346B564-271D-43B2-B413-9B42EA269C3D}" destId="{856DA30B-1760-4780-AB8A-C57BF3D2F7FC}" srcOrd="0" destOrd="0" presId="urn:microsoft.com/office/officeart/2008/layout/VerticalAccentList"/>
    <dgm:cxn modelId="{7A5B5A4D-AA96-4B78-A0E8-EAE7FA8E7C9D}" type="presParOf" srcId="{8346B564-271D-43B2-B413-9B42EA269C3D}" destId="{061E7CBB-1E3F-42EA-8202-806B17314A6E}" srcOrd="1" destOrd="0" presId="urn:microsoft.com/office/officeart/2008/layout/VerticalAccentList"/>
    <dgm:cxn modelId="{ED8AD0F2-9B5C-4D23-A6DF-0B0C7FD43F1C}" type="presParOf" srcId="{8346B564-271D-43B2-B413-9B42EA269C3D}" destId="{05804594-0460-4BBB-89C1-DE6E46DF2195}" srcOrd="2" destOrd="0" presId="urn:microsoft.com/office/officeart/2008/layout/VerticalAccentList"/>
    <dgm:cxn modelId="{AE3D5FEA-41D1-430D-9C4C-AFBFF4B53282}" type="presParOf" srcId="{8346B564-271D-43B2-B413-9B42EA269C3D}" destId="{0D1AAC74-2C82-4CB3-9054-3B0B95B83C8C}" srcOrd="3" destOrd="0" presId="urn:microsoft.com/office/officeart/2008/layout/VerticalAccentList"/>
    <dgm:cxn modelId="{D7DBA3E9-9CAF-433C-AE46-B4D23FFD15D3}" type="presParOf" srcId="{8346B564-271D-43B2-B413-9B42EA269C3D}" destId="{7C53CB68-EC5E-4D57-B7D8-BD9AA2FF1CD0}" srcOrd="4" destOrd="0" presId="urn:microsoft.com/office/officeart/2008/layout/VerticalAccentList"/>
    <dgm:cxn modelId="{C7A05BCE-8B3B-4D14-ABCC-37C16BBCC2CE}" type="presParOf" srcId="{8346B564-271D-43B2-B413-9B42EA269C3D}" destId="{60F0E7E0-A0CA-4AE8-831A-066D2C329FA8}" srcOrd="5" destOrd="0" presId="urn:microsoft.com/office/officeart/2008/layout/VerticalAccentList"/>
    <dgm:cxn modelId="{BE609A90-47DB-499E-865E-B38F2130F01E}" type="presParOf" srcId="{8346B564-271D-43B2-B413-9B42EA269C3D}" destId="{70330B74-5394-4904-8395-50A80EAFE3EC}" srcOrd="6" destOrd="0" presId="urn:microsoft.com/office/officeart/2008/layout/VerticalAccentList"/>
    <dgm:cxn modelId="{3A62B0F6-B4CC-4D09-A706-C4864F8B8DCA}" type="presParOf" srcId="{8346B564-271D-43B2-B413-9B42EA269C3D}" destId="{69EBF0A4-09AA-4236-9289-A4C918E406E0}" srcOrd="7" destOrd="0" presId="urn:microsoft.com/office/officeart/2008/layout/VerticalAccentList"/>
    <dgm:cxn modelId="{C3521CD2-48F1-4FA3-B0BE-473F050C1CE7}" type="presParOf" srcId="{3EEFB603-B430-4524-BEC3-F6AE7CE1F63F}" destId="{1ABFE566-EDD4-4AFC-A3A2-CC5B1869D310}" srcOrd="5" destOrd="0" presId="urn:microsoft.com/office/officeart/2008/layout/VerticalAccentList"/>
    <dgm:cxn modelId="{129463E5-2384-4038-B7E0-5C6C2FA6ED1E}" type="presParOf" srcId="{3EEFB603-B430-4524-BEC3-F6AE7CE1F63F}" destId="{17D20B8C-50D4-4490-8693-32F0489E7EF3}" srcOrd="6" destOrd="0" presId="urn:microsoft.com/office/officeart/2008/layout/VerticalAccentList"/>
    <dgm:cxn modelId="{4FF3CADE-5149-4C18-A84D-28FD79D4A5A9}" type="presParOf" srcId="{17D20B8C-50D4-4490-8693-32F0489E7EF3}" destId="{256565D6-966E-439A-A6BA-CB018797BEC4}" srcOrd="0" destOrd="0" presId="urn:microsoft.com/office/officeart/2008/layout/VerticalAccentList"/>
    <dgm:cxn modelId="{241D0831-C9B8-47FD-B7B0-627233922BE8}" type="presParOf" srcId="{3EEFB603-B430-4524-BEC3-F6AE7CE1F63F}" destId="{3B406B72-1CED-4129-8389-CCEC0293D140}" srcOrd="7" destOrd="0" presId="urn:microsoft.com/office/officeart/2008/layout/VerticalAccentList"/>
    <dgm:cxn modelId="{FE49AF46-D51E-4A19-88D3-6127614F9545}" type="presParOf" srcId="{3B406B72-1CED-4129-8389-CCEC0293D140}" destId="{F2802FAB-10B8-4AD1-B8DA-C0E94CCB872F}" srcOrd="0" destOrd="0" presId="urn:microsoft.com/office/officeart/2008/layout/VerticalAccentList"/>
    <dgm:cxn modelId="{3CBE16CE-1811-4E1C-B338-806B3DC9AB5F}" type="presParOf" srcId="{3B406B72-1CED-4129-8389-CCEC0293D140}" destId="{8A6CFDC3-3C78-458E-99FF-FC1D9EDDEE3E}" srcOrd="1" destOrd="0" presId="urn:microsoft.com/office/officeart/2008/layout/VerticalAccentList"/>
    <dgm:cxn modelId="{32A07337-D6B5-4ED5-A0EC-EF3929241860}" type="presParOf" srcId="{3B406B72-1CED-4129-8389-CCEC0293D140}" destId="{787D3775-ECB9-40AE-9719-DA3812F6D345}" srcOrd="2" destOrd="0" presId="urn:microsoft.com/office/officeart/2008/layout/VerticalAccentList"/>
    <dgm:cxn modelId="{1691AF51-69A0-4808-A30C-9296C5B1E876}" type="presParOf" srcId="{3B406B72-1CED-4129-8389-CCEC0293D140}" destId="{D34FE326-9E10-449F-B264-D29298373166}" srcOrd="3" destOrd="0" presId="urn:microsoft.com/office/officeart/2008/layout/VerticalAccentList"/>
    <dgm:cxn modelId="{C6CDB959-CBF6-45F5-859C-182166F03AAB}" type="presParOf" srcId="{3B406B72-1CED-4129-8389-CCEC0293D140}" destId="{FDA98F83-5719-46BC-81D5-22C629E57EF2}" srcOrd="4" destOrd="0" presId="urn:microsoft.com/office/officeart/2008/layout/VerticalAccentList"/>
    <dgm:cxn modelId="{E9EBBCE0-CB48-42E9-BA49-3F56E03ED740}" type="presParOf" srcId="{3B406B72-1CED-4129-8389-CCEC0293D140}" destId="{6AFDA111-3A6B-45B8-AF73-31DD96DE9367}" srcOrd="5" destOrd="0" presId="urn:microsoft.com/office/officeart/2008/layout/VerticalAccentList"/>
    <dgm:cxn modelId="{3E790212-435D-4342-8720-1A8260F61F63}" type="presParOf" srcId="{3B406B72-1CED-4129-8389-CCEC0293D140}" destId="{1A326C69-2D6D-45BE-908B-E4B0A9961072}" srcOrd="6" destOrd="0" presId="urn:microsoft.com/office/officeart/2008/layout/VerticalAccentList"/>
    <dgm:cxn modelId="{8B217BD5-6F52-4152-AECA-08A12B648C95}" type="presParOf" srcId="{3B406B72-1CED-4129-8389-CCEC0293D140}" destId="{9A7EB7A7-F144-498A-809E-64B0095639A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AD07F-E11F-4F46-8BB5-C75F636AB0CD}" type="doc">
      <dgm:prSet loTypeId="urn:microsoft.com/office/officeart/2005/8/layout/matrix1" loCatId="matrix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9E531FFA-6F0B-406D-9A01-59AC13D24FE9}">
      <dgm:prSet phldrT="[Text]" custT="1"/>
      <dgm:spPr>
        <a:xfrm rot="16200000">
          <a:off x="566722" y="-566722"/>
          <a:ext cx="2331115" cy="3464560"/>
        </a:xfrm>
        <a:prstGeom prst="round1Rect">
          <a:avLst/>
        </a:prstGeom>
      </dgm:spPr>
      <dgm:t>
        <a:bodyPr/>
        <a:lstStyle/>
        <a:p>
          <a:r>
            <a:rPr lang="fa-IR" sz="29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در ابتدا تصور میشد این </a:t>
          </a:r>
          <a:r>
            <a:rPr lang="fa-IR" sz="28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هورمون با تحریک عضلات </a:t>
          </a:r>
          <a:r>
            <a:rPr lang="fa-IR" sz="2800" dirty="0" smtClean="0">
              <a:solidFill>
                <a:srgbClr val="003399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صاف رحم </a:t>
          </a:r>
          <a:r>
            <a:rPr lang="fa-IR" sz="28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و </a:t>
          </a:r>
          <a:r>
            <a:rPr lang="fa-IR" sz="2800" dirty="0" smtClean="0">
              <a:solidFill>
                <a:srgbClr val="FFC000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تسریع </a:t>
          </a:r>
          <a:r>
            <a:rPr lang="fa-IR" sz="2800" dirty="0" smtClean="0">
              <a:solidFill>
                <a:srgbClr val="92D050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عمل زایمان </a:t>
          </a:r>
          <a:r>
            <a:rPr lang="fa-IR" sz="28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میگردد.</a:t>
          </a:r>
          <a:endParaRPr lang="en-US" sz="2800" dirty="0"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AAF6B16C-5FD8-480B-A5A1-5AFC2BE57AA7}" type="parTrans" cxnId="{CAF97B30-1858-4263-A778-D356C8A94F6C}">
      <dgm:prSet/>
      <dgm:spPr/>
      <dgm:t>
        <a:bodyPr/>
        <a:lstStyle/>
        <a:p>
          <a:endParaRPr lang="en-US"/>
        </a:p>
      </dgm:t>
    </dgm:pt>
    <dgm:pt modelId="{1C4D24BA-F7D8-4494-8933-771A85612032}" type="sibTrans" cxnId="{CAF97B30-1858-4263-A778-D356C8A94F6C}">
      <dgm:prSet/>
      <dgm:spPr/>
      <dgm:t>
        <a:bodyPr/>
        <a:lstStyle/>
        <a:p>
          <a:endParaRPr lang="en-US"/>
        </a:p>
      </dgm:t>
    </dgm:pt>
    <dgm:pt modelId="{6CB20531-4FF6-4F9A-8434-E9E49C814D66}">
      <dgm:prSet phldrT="[Text]" custT="1"/>
      <dgm:spPr>
        <a:xfrm rot="5400000">
          <a:off x="4031282" y="1764392"/>
          <a:ext cx="2331115" cy="3464560"/>
        </a:xfrm>
        <a:prstGeom prst="round1Rect">
          <a:avLst/>
        </a:prstGeom>
      </dgm:spPr>
      <dgm:t>
        <a:bodyPr/>
        <a:lstStyle/>
        <a:p>
          <a:r>
            <a:rPr lang="fa-IR" sz="28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امروزه معلوم شده اثر </a:t>
          </a:r>
          <a:r>
            <a:rPr lang="fa-IR" sz="2800" b="1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فیزیولوژیک</a:t>
          </a:r>
          <a:r>
            <a:rPr lang="fa-IR" sz="28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 آن بیشتر بر روی </a:t>
          </a:r>
          <a:r>
            <a:rPr lang="fa-IR" sz="28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غده پستان </a:t>
          </a:r>
          <a:r>
            <a:rPr lang="fa-IR" sz="28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و </a:t>
          </a:r>
          <a:r>
            <a:rPr lang="fa-IR" sz="28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ترشح شیر</a:t>
          </a:r>
          <a:r>
            <a:rPr lang="fa-IR" sz="28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 میباشد.</a:t>
          </a:r>
          <a:endParaRPr lang="en-US" sz="2800" dirty="0"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D4DF554F-7278-4E54-9411-8B8D13EFA2EE}" type="parTrans" cxnId="{74FF727F-C59A-4CF4-BE8A-46D148186A80}">
      <dgm:prSet/>
      <dgm:spPr/>
      <dgm:t>
        <a:bodyPr/>
        <a:lstStyle/>
        <a:p>
          <a:endParaRPr lang="en-US"/>
        </a:p>
      </dgm:t>
    </dgm:pt>
    <dgm:pt modelId="{AC3D7F08-BDF3-4C08-9556-3A1B49FC2C23}" type="sibTrans" cxnId="{74FF727F-C59A-4CF4-BE8A-46D148186A80}">
      <dgm:prSet/>
      <dgm:spPr/>
      <dgm:t>
        <a:bodyPr/>
        <a:lstStyle/>
        <a:p>
          <a:endParaRPr lang="en-US"/>
        </a:p>
      </dgm:t>
    </dgm:pt>
    <dgm:pt modelId="{17C0E805-6A9A-41CD-B30F-62A68EF8EDDD}">
      <dgm:prSet phldrT="[Text]" custT="1"/>
      <dgm:spPr>
        <a:xfrm>
          <a:off x="3464560" y="0"/>
          <a:ext cx="3464560" cy="2331115"/>
        </a:xfrm>
        <a:prstGeom prst="round1Rect">
          <a:avLst/>
        </a:prstGeom>
      </dgm:spPr>
      <dgm:t>
        <a:bodyPr/>
        <a:lstStyle/>
        <a:p>
          <a:r>
            <a:rPr lang="fa-IR" sz="28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هورمون</a:t>
          </a:r>
          <a:r>
            <a:rPr lang="fa-IR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اوسیتوسین</a:t>
          </a:r>
          <a:r>
            <a:rPr lang="fa-IR" sz="28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:</a:t>
          </a:r>
          <a:endParaRPr lang="en-US" sz="2800" dirty="0"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7F6F972-38FA-4BFA-84F1-E063818AE247}" type="sibTrans" cxnId="{2E8A7A5E-8A97-4AF1-819F-D7785EF10CE1}">
      <dgm:prSet/>
      <dgm:spPr/>
      <dgm:t>
        <a:bodyPr/>
        <a:lstStyle/>
        <a:p>
          <a:endParaRPr lang="en-US"/>
        </a:p>
      </dgm:t>
    </dgm:pt>
    <dgm:pt modelId="{B8CED1EA-97C6-4D6D-B973-1E82BF438A8D}" type="parTrans" cxnId="{2E8A7A5E-8A97-4AF1-819F-D7785EF10CE1}">
      <dgm:prSet/>
      <dgm:spPr/>
      <dgm:t>
        <a:bodyPr/>
        <a:lstStyle/>
        <a:p>
          <a:endParaRPr lang="en-US"/>
        </a:p>
      </dgm:t>
    </dgm:pt>
    <dgm:pt modelId="{5472BD2B-C244-4E5F-A50E-451BA0ADA1A2}">
      <dgm:prSet phldrT="[Text]" custT="1"/>
      <dgm:spPr>
        <a:xfrm>
          <a:off x="2425192" y="1748336"/>
          <a:ext cx="2078736" cy="1165557"/>
        </a:xfrm>
        <a:prstGeom prst="roundRect">
          <a:avLst/>
        </a:prstGeom>
      </dgm:spPr>
      <dgm:t>
        <a:bodyPr/>
        <a:lstStyle/>
        <a:p>
          <a:endParaRPr lang="en-US" sz="2800" dirty="0"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1445ACA4-C86B-40AA-ADE5-8F03B268E50F}" type="sibTrans" cxnId="{C8873173-CDA7-4280-A472-25FBDE2DCAAB}">
      <dgm:prSet/>
      <dgm:spPr/>
      <dgm:t>
        <a:bodyPr/>
        <a:lstStyle/>
        <a:p>
          <a:endParaRPr lang="en-US"/>
        </a:p>
      </dgm:t>
    </dgm:pt>
    <dgm:pt modelId="{5019929F-D8FE-4289-AAE9-3FA45992FEE5}" type="parTrans" cxnId="{C8873173-CDA7-4280-A472-25FBDE2DCAAB}">
      <dgm:prSet/>
      <dgm:spPr/>
      <dgm:t>
        <a:bodyPr/>
        <a:lstStyle/>
        <a:p>
          <a:endParaRPr lang="en-US"/>
        </a:p>
      </dgm:t>
    </dgm:pt>
    <dgm:pt modelId="{EA628063-F4DA-45D1-BEFF-811C7D23EB80}">
      <dgm:prSet phldrT="[Text]"/>
      <dgm:spPr>
        <a:xfrm rot="10800000">
          <a:off x="0" y="2331115"/>
          <a:ext cx="3464560" cy="2331115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175C73E-1231-406D-8C13-486194D73009}" type="sibTrans" cxnId="{9F92207A-4452-4D78-BFEE-4E04FB8BB357}">
      <dgm:prSet/>
      <dgm:spPr/>
      <dgm:t>
        <a:bodyPr/>
        <a:lstStyle/>
        <a:p>
          <a:endParaRPr lang="en-US"/>
        </a:p>
      </dgm:t>
    </dgm:pt>
    <dgm:pt modelId="{FFF81FD2-9988-41DD-9199-2EB636F39350}" type="parTrans" cxnId="{9F92207A-4452-4D78-BFEE-4E04FB8BB357}">
      <dgm:prSet/>
      <dgm:spPr/>
      <dgm:t>
        <a:bodyPr/>
        <a:lstStyle/>
        <a:p>
          <a:endParaRPr lang="en-US"/>
        </a:p>
      </dgm:t>
    </dgm:pt>
    <dgm:pt modelId="{E2521EEB-255F-49A1-A32A-09C8703361D4}" type="pres">
      <dgm:prSet presAssocID="{DB3AD07F-E11F-4F46-8BB5-C75F636AB0C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B2B271-2466-469F-8643-5753202655A7}" type="pres">
      <dgm:prSet presAssocID="{DB3AD07F-E11F-4F46-8BB5-C75F636AB0CD}" presName="matrix" presStyleCnt="0"/>
      <dgm:spPr/>
      <dgm:t>
        <a:bodyPr/>
        <a:lstStyle/>
        <a:p>
          <a:endParaRPr lang="en-US"/>
        </a:p>
      </dgm:t>
    </dgm:pt>
    <dgm:pt modelId="{3868AA28-5178-4D9C-9597-CD246BC0013A}" type="pres">
      <dgm:prSet presAssocID="{DB3AD07F-E11F-4F46-8BB5-C75F636AB0CD}" presName="tile1" presStyleLbl="node1" presStyleIdx="0" presStyleCnt="4"/>
      <dgm:spPr/>
      <dgm:t>
        <a:bodyPr/>
        <a:lstStyle/>
        <a:p>
          <a:endParaRPr lang="en-US"/>
        </a:p>
      </dgm:t>
    </dgm:pt>
    <dgm:pt modelId="{2543BD3E-AEEB-45D6-99F6-7C69F9C3D4F1}" type="pres">
      <dgm:prSet presAssocID="{DB3AD07F-E11F-4F46-8BB5-C75F636AB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D57B2-8427-46BA-AF3B-FFA4350B30D4}" type="pres">
      <dgm:prSet presAssocID="{DB3AD07F-E11F-4F46-8BB5-C75F636AB0CD}" presName="tile2" presStyleLbl="node1" presStyleIdx="1" presStyleCnt="4" custLinFactNeighborX="578" custLinFactNeighborY="-464"/>
      <dgm:spPr/>
      <dgm:t>
        <a:bodyPr/>
        <a:lstStyle/>
        <a:p>
          <a:endParaRPr lang="en-US"/>
        </a:p>
      </dgm:t>
    </dgm:pt>
    <dgm:pt modelId="{632DD694-C787-4F13-867F-DE4D9ECC19E9}" type="pres">
      <dgm:prSet presAssocID="{DB3AD07F-E11F-4F46-8BB5-C75F636AB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7E11F5-8102-4801-9111-3F47D5E580CC}" type="pres">
      <dgm:prSet presAssocID="{DB3AD07F-E11F-4F46-8BB5-C75F636AB0CD}" presName="tile3" presStyleLbl="node1" presStyleIdx="2" presStyleCnt="4" custLinFactNeighborX="-1651" custLinFactNeighborY="1830"/>
      <dgm:spPr/>
      <dgm:t>
        <a:bodyPr/>
        <a:lstStyle/>
        <a:p>
          <a:endParaRPr lang="en-US"/>
        </a:p>
      </dgm:t>
    </dgm:pt>
    <dgm:pt modelId="{4DED3C3F-F1F7-4117-BF0E-ED5E44FE018D}" type="pres">
      <dgm:prSet presAssocID="{DB3AD07F-E11F-4F46-8BB5-C75F636AB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F2C40-B1AF-473B-9F3B-1E04E2D368A3}" type="pres">
      <dgm:prSet presAssocID="{DB3AD07F-E11F-4F46-8BB5-C75F636AB0CD}" presName="tile4" presStyleLbl="node1" presStyleIdx="3" presStyleCnt="4"/>
      <dgm:spPr/>
      <dgm:t>
        <a:bodyPr/>
        <a:lstStyle/>
        <a:p>
          <a:endParaRPr lang="en-US"/>
        </a:p>
      </dgm:t>
    </dgm:pt>
    <dgm:pt modelId="{75477797-26D2-40A0-B810-5308319EA16A}" type="pres">
      <dgm:prSet presAssocID="{DB3AD07F-E11F-4F46-8BB5-C75F636AB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125C4-FD47-48B6-A7B9-EFD33D909855}" type="pres">
      <dgm:prSet presAssocID="{DB3AD07F-E11F-4F46-8BB5-C75F636AB0CD}" presName="centerTile" presStyleLbl="fgShp" presStyleIdx="0" presStyleCnt="1" custScaleX="72808" custScaleY="94511" custLinFactNeighborX="9907" custLinFactNeighborY="286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F1C8C42-FB76-417C-B04F-E3838DA43BB7}" type="presOf" srcId="{EA628063-F4DA-45D1-BEFF-811C7D23EB80}" destId="{C47E11F5-8102-4801-9111-3F47D5E580CC}" srcOrd="0" destOrd="0" presId="urn:microsoft.com/office/officeart/2005/8/layout/matrix1"/>
    <dgm:cxn modelId="{9F11463B-88AB-4765-AF13-149EE8D09C6D}" type="presOf" srcId="{9E531FFA-6F0B-406D-9A01-59AC13D24FE9}" destId="{3868AA28-5178-4D9C-9597-CD246BC0013A}" srcOrd="0" destOrd="0" presId="urn:microsoft.com/office/officeart/2005/8/layout/matrix1"/>
    <dgm:cxn modelId="{9F92207A-4452-4D78-BFEE-4E04FB8BB357}" srcId="{5472BD2B-C244-4E5F-A50E-451BA0ADA1A2}" destId="{EA628063-F4DA-45D1-BEFF-811C7D23EB80}" srcOrd="2" destOrd="0" parTransId="{FFF81FD2-9988-41DD-9199-2EB636F39350}" sibTransId="{6175C73E-1231-406D-8C13-486194D73009}"/>
    <dgm:cxn modelId="{10D139F0-2D8E-4AA6-8609-3406FF11D4AB}" type="presOf" srcId="{EA628063-F4DA-45D1-BEFF-811C7D23EB80}" destId="{4DED3C3F-F1F7-4117-BF0E-ED5E44FE018D}" srcOrd="1" destOrd="0" presId="urn:microsoft.com/office/officeart/2005/8/layout/matrix1"/>
    <dgm:cxn modelId="{48AF3EBF-AFFB-45F6-B2F6-FFA1E82F9F5C}" type="presOf" srcId="{9E531FFA-6F0B-406D-9A01-59AC13D24FE9}" destId="{2543BD3E-AEEB-45D6-99F6-7C69F9C3D4F1}" srcOrd="1" destOrd="0" presId="urn:microsoft.com/office/officeart/2005/8/layout/matrix1"/>
    <dgm:cxn modelId="{78889B64-E8C9-42A6-8234-F4F49488DED1}" type="presOf" srcId="{17C0E805-6A9A-41CD-B30F-62A68EF8EDDD}" destId="{632DD694-C787-4F13-867F-DE4D9ECC19E9}" srcOrd="1" destOrd="0" presId="urn:microsoft.com/office/officeart/2005/8/layout/matrix1"/>
    <dgm:cxn modelId="{9C1F79B7-EDCE-49F0-8944-1D990CFCB4C1}" type="presOf" srcId="{DB3AD07F-E11F-4F46-8BB5-C75F636AB0CD}" destId="{E2521EEB-255F-49A1-A32A-09C8703361D4}" srcOrd="0" destOrd="0" presId="urn:microsoft.com/office/officeart/2005/8/layout/matrix1"/>
    <dgm:cxn modelId="{28B6575C-1722-40B1-85D5-CDBC18E5D14B}" type="presOf" srcId="{17C0E805-6A9A-41CD-B30F-62A68EF8EDDD}" destId="{FDDD57B2-8427-46BA-AF3B-FFA4350B30D4}" srcOrd="0" destOrd="0" presId="urn:microsoft.com/office/officeart/2005/8/layout/matrix1"/>
    <dgm:cxn modelId="{9794708B-642C-4318-9437-12765B3F37D5}" type="presOf" srcId="{6CB20531-4FF6-4F9A-8434-E9E49C814D66}" destId="{75477797-26D2-40A0-B810-5308319EA16A}" srcOrd="1" destOrd="0" presId="urn:microsoft.com/office/officeart/2005/8/layout/matrix1"/>
    <dgm:cxn modelId="{6C50B578-6ABF-4542-9E18-1D6D3036DF8A}" type="presOf" srcId="{6CB20531-4FF6-4F9A-8434-E9E49C814D66}" destId="{524F2C40-B1AF-473B-9F3B-1E04E2D368A3}" srcOrd="0" destOrd="0" presId="urn:microsoft.com/office/officeart/2005/8/layout/matrix1"/>
    <dgm:cxn modelId="{C8873173-CDA7-4280-A472-25FBDE2DCAAB}" srcId="{DB3AD07F-E11F-4F46-8BB5-C75F636AB0CD}" destId="{5472BD2B-C244-4E5F-A50E-451BA0ADA1A2}" srcOrd="0" destOrd="0" parTransId="{5019929F-D8FE-4289-AAE9-3FA45992FEE5}" sibTransId="{1445ACA4-C86B-40AA-ADE5-8F03B268E50F}"/>
    <dgm:cxn modelId="{74FF727F-C59A-4CF4-BE8A-46D148186A80}" srcId="{5472BD2B-C244-4E5F-A50E-451BA0ADA1A2}" destId="{6CB20531-4FF6-4F9A-8434-E9E49C814D66}" srcOrd="3" destOrd="0" parTransId="{D4DF554F-7278-4E54-9411-8B8D13EFA2EE}" sibTransId="{AC3D7F08-BDF3-4C08-9556-3A1B49FC2C23}"/>
    <dgm:cxn modelId="{2E8A7A5E-8A97-4AF1-819F-D7785EF10CE1}" srcId="{5472BD2B-C244-4E5F-A50E-451BA0ADA1A2}" destId="{17C0E805-6A9A-41CD-B30F-62A68EF8EDDD}" srcOrd="1" destOrd="0" parTransId="{B8CED1EA-97C6-4D6D-B973-1E82BF438A8D}" sibTransId="{27F6F972-38FA-4BFA-84F1-E063818AE247}"/>
    <dgm:cxn modelId="{5F87786C-E581-48BE-A291-56AE517460F4}" type="presOf" srcId="{5472BD2B-C244-4E5F-A50E-451BA0ADA1A2}" destId="{564125C4-FD47-48B6-A7B9-EFD33D909855}" srcOrd="0" destOrd="0" presId="urn:microsoft.com/office/officeart/2005/8/layout/matrix1"/>
    <dgm:cxn modelId="{CAF97B30-1858-4263-A778-D356C8A94F6C}" srcId="{5472BD2B-C244-4E5F-A50E-451BA0ADA1A2}" destId="{9E531FFA-6F0B-406D-9A01-59AC13D24FE9}" srcOrd="0" destOrd="0" parTransId="{AAF6B16C-5FD8-480B-A5A1-5AFC2BE57AA7}" sibTransId="{1C4D24BA-F7D8-4494-8933-771A85612032}"/>
    <dgm:cxn modelId="{0D590B91-829D-46BD-8B64-E02063249F68}" type="presParOf" srcId="{E2521EEB-255F-49A1-A32A-09C8703361D4}" destId="{6CB2B271-2466-469F-8643-5753202655A7}" srcOrd="0" destOrd="0" presId="urn:microsoft.com/office/officeart/2005/8/layout/matrix1"/>
    <dgm:cxn modelId="{A1E755C8-CD1C-4487-A6AB-7B8F914E38FA}" type="presParOf" srcId="{6CB2B271-2466-469F-8643-5753202655A7}" destId="{3868AA28-5178-4D9C-9597-CD246BC0013A}" srcOrd="0" destOrd="0" presId="urn:microsoft.com/office/officeart/2005/8/layout/matrix1"/>
    <dgm:cxn modelId="{34208CE2-653B-490B-A849-125E2141AD2F}" type="presParOf" srcId="{6CB2B271-2466-469F-8643-5753202655A7}" destId="{2543BD3E-AEEB-45D6-99F6-7C69F9C3D4F1}" srcOrd="1" destOrd="0" presId="urn:microsoft.com/office/officeart/2005/8/layout/matrix1"/>
    <dgm:cxn modelId="{DD3712C2-E963-4F25-9072-CEC25C032220}" type="presParOf" srcId="{6CB2B271-2466-469F-8643-5753202655A7}" destId="{FDDD57B2-8427-46BA-AF3B-FFA4350B30D4}" srcOrd="2" destOrd="0" presId="urn:microsoft.com/office/officeart/2005/8/layout/matrix1"/>
    <dgm:cxn modelId="{41D18678-2A67-4D4D-A889-9C68901BA061}" type="presParOf" srcId="{6CB2B271-2466-469F-8643-5753202655A7}" destId="{632DD694-C787-4F13-867F-DE4D9ECC19E9}" srcOrd="3" destOrd="0" presId="urn:microsoft.com/office/officeart/2005/8/layout/matrix1"/>
    <dgm:cxn modelId="{0D2E8294-63C7-4C92-BABF-3B23EF4A31BE}" type="presParOf" srcId="{6CB2B271-2466-469F-8643-5753202655A7}" destId="{C47E11F5-8102-4801-9111-3F47D5E580CC}" srcOrd="4" destOrd="0" presId="urn:microsoft.com/office/officeart/2005/8/layout/matrix1"/>
    <dgm:cxn modelId="{88CE200B-A4B2-4699-834A-FEDCA2A622B5}" type="presParOf" srcId="{6CB2B271-2466-469F-8643-5753202655A7}" destId="{4DED3C3F-F1F7-4117-BF0E-ED5E44FE018D}" srcOrd="5" destOrd="0" presId="urn:microsoft.com/office/officeart/2005/8/layout/matrix1"/>
    <dgm:cxn modelId="{D0E016B6-99A6-4743-979E-D10463E3E1E1}" type="presParOf" srcId="{6CB2B271-2466-469F-8643-5753202655A7}" destId="{524F2C40-B1AF-473B-9F3B-1E04E2D368A3}" srcOrd="6" destOrd="0" presId="urn:microsoft.com/office/officeart/2005/8/layout/matrix1"/>
    <dgm:cxn modelId="{AF94A65B-EADB-45F5-8C8D-4519C8FF0801}" type="presParOf" srcId="{6CB2B271-2466-469F-8643-5753202655A7}" destId="{75477797-26D2-40A0-B810-5308319EA16A}" srcOrd="7" destOrd="0" presId="urn:microsoft.com/office/officeart/2005/8/layout/matrix1"/>
    <dgm:cxn modelId="{28D46FE2-6A2E-4B95-861B-42526F651237}" type="presParOf" srcId="{E2521EEB-255F-49A1-A32A-09C8703361D4}" destId="{564125C4-FD47-48B6-A7B9-EFD33D90985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B28EA-144C-4126-9B6C-A546B1C91883}">
      <dsp:nvSpPr>
        <dsp:cNvPr id="0" name=""/>
        <dsp:cNvSpPr/>
      </dsp:nvSpPr>
      <dsp:spPr>
        <a:xfrm rot="5400000">
          <a:off x="-389992" y="664539"/>
          <a:ext cx="2075324" cy="9855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154910" y="612399"/>
        <a:ext cx="985521" cy="1089803"/>
      </dsp:txXfrm>
    </dsp:sp>
    <dsp:sp modelId="{8704BD27-D8F4-4B0D-9531-41CFDB7E6EAB}">
      <dsp:nvSpPr>
        <dsp:cNvPr id="0" name=""/>
        <dsp:cNvSpPr/>
      </dsp:nvSpPr>
      <dsp:spPr>
        <a:xfrm rot="5400000">
          <a:off x="2720661" y="-1448990"/>
          <a:ext cx="3071300" cy="6204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800" kern="1200" dirty="0" smtClean="0">
              <a:cs typeface="B Nazanin" panose="00000400000000000000" pitchFamily="2" charset="-78"/>
            </a:rPr>
            <a:t>تعداد بسیار معدودی عروق خونی لب میانی را مشروب میکنند و وریدیاب </a:t>
          </a:r>
          <a:r>
            <a:rPr lang="fa-IR" sz="2800" b="1" kern="1200" dirty="0" smtClean="0">
              <a:solidFill>
                <a:srgbClr val="990099"/>
              </a:solidFill>
              <a:cs typeface="B Nazanin" panose="00000400000000000000" pitchFamily="2" charset="-78"/>
            </a:rPr>
            <a:t>هیپوتالاموس_ هیپوفیزی</a:t>
          </a:r>
          <a:r>
            <a:rPr lang="fa-IR" sz="2800" kern="1200" dirty="0" smtClean="0">
              <a:cs typeface="B Nazanin" panose="00000400000000000000" pitchFamily="2" charset="-78"/>
            </a:rPr>
            <a:t> نیز از این لب نمیگذرد،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بنابراین </a:t>
          </a:r>
          <a:r>
            <a:rPr lang="fa-IR" sz="2800" kern="12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لب میانی</a:t>
          </a:r>
          <a:r>
            <a:rPr lang="fa-IR" sz="2800" kern="1200" dirty="0" smtClean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به هورمون </a:t>
          </a:r>
          <a:r>
            <a:rPr lang="en-US" sz="2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CRH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دسترسی ندارد.</a:t>
          </a:r>
          <a:endParaRPr lang="en-US" sz="2800" kern="1200" dirty="0">
            <a:cs typeface="B Nazanin" panose="00000400000000000000" pitchFamily="2" charset="-78"/>
          </a:endParaRPr>
        </a:p>
      </dsp:txBody>
      <dsp:txXfrm rot="-5400000">
        <a:off x="1154214" y="267386"/>
        <a:ext cx="6054267" cy="2771442"/>
      </dsp:txXfrm>
    </dsp:sp>
    <dsp:sp modelId="{4F4E5143-913F-4DCF-8872-62DA38602071}">
      <dsp:nvSpPr>
        <dsp:cNvPr id="0" name=""/>
        <dsp:cNvSpPr/>
      </dsp:nvSpPr>
      <dsp:spPr>
        <a:xfrm rot="5400000">
          <a:off x="-452321" y="3857005"/>
          <a:ext cx="2175854" cy="1055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 rot="-5400000">
        <a:off x="107900" y="3824490"/>
        <a:ext cx="1055412" cy="1120442"/>
      </dsp:txXfrm>
    </dsp:sp>
    <dsp:sp modelId="{9B0F1CC7-1EE3-47F4-9FB3-DA6C31296AB7}">
      <dsp:nvSpPr>
        <dsp:cNvPr id="0" name=""/>
        <dsp:cNvSpPr/>
      </dsp:nvSpPr>
      <dsp:spPr>
        <a:xfrm rot="5400000">
          <a:off x="2898999" y="1574006"/>
          <a:ext cx="2608936" cy="60727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800" kern="1200" dirty="0" smtClean="0">
              <a:cs typeface="B Nazanin" panose="00000400000000000000" pitchFamily="2" charset="-78"/>
            </a:rPr>
            <a:t>علاوه بر این در سلول های این لب پروتئین پذیرنده هورمون های</a:t>
          </a:r>
          <a:r>
            <a:rPr lang="fa-IR" sz="2800" b="1" kern="1200" dirty="0" smtClean="0">
              <a:solidFill>
                <a:srgbClr val="FF0066"/>
              </a:solidFill>
              <a:cs typeface="B Nazanin" panose="00000400000000000000" pitchFamily="2" charset="-78"/>
            </a:rPr>
            <a:t> گلیکوکورتیکوئیدی </a:t>
          </a:r>
          <a:r>
            <a:rPr lang="fa-IR" sz="2800" kern="1200" dirty="0" smtClean="0">
              <a:cs typeface="B Nazanin" panose="00000400000000000000" pitchFamily="2" charset="-78"/>
            </a:rPr>
            <a:t>وجود ندارد، از این رو </a:t>
          </a:r>
          <a:r>
            <a:rPr lang="en-US" sz="2400" b="1" kern="1200" dirty="0" smtClean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CRH</a:t>
          </a:r>
          <a:r>
            <a:rPr lang="fa-IR" sz="2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400" b="1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و</a:t>
          </a:r>
          <a:r>
            <a:rPr lang="fa-IR" sz="2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r>
            <a:rPr lang="fa-IR" sz="2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گلیکوکورتیکوئید ها </a:t>
          </a:r>
          <a:r>
            <a:rPr lang="fa-IR" sz="2800" b="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در نحوه تنظیم سنتز </a:t>
          </a:r>
          <a:r>
            <a:rPr lang="en-US" sz="2800" b="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r>
            <a:rPr lang="en-US" sz="2400" b="1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POMC</a:t>
          </a:r>
          <a:r>
            <a:rPr lang="fa-IR" sz="2800" b="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اثری ندارند.</a:t>
          </a:r>
          <a:r>
            <a:rPr lang="fa-IR" sz="2800" b="1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</a:t>
          </a:r>
          <a:endParaRPr lang="en-US" sz="2400" b="1" kern="1200" dirty="0">
            <a:solidFill>
              <a:schemeClr val="tx1">
                <a:lumMod val="95000"/>
                <a:lumOff val="5000"/>
              </a:schemeClr>
            </a:solidFill>
            <a:cs typeface="B Nazanin" panose="00000400000000000000" pitchFamily="2" charset="-78"/>
          </a:endParaRPr>
        </a:p>
      </dsp:txBody>
      <dsp:txXfrm rot="-5400000">
        <a:off x="1167103" y="3433260"/>
        <a:ext cx="5945371" cy="2354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6F4F5-824D-4F7D-B930-D6CB073012B6}">
      <dsp:nvSpPr>
        <dsp:cNvPr id="0" name=""/>
        <dsp:cNvSpPr/>
      </dsp:nvSpPr>
      <dsp:spPr>
        <a:xfrm>
          <a:off x="0" y="3530601"/>
          <a:ext cx="8239760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13485-220E-4803-B1D8-46AF28AC5D94}">
      <dsp:nvSpPr>
        <dsp:cNvPr id="0" name=""/>
        <dsp:cNvSpPr/>
      </dsp:nvSpPr>
      <dsp:spPr>
        <a:xfrm>
          <a:off x="1551357" y="1258723"/>
          <a:ext cx="6115343" cy="316662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10" tIns="0" rIns="218010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Arial" panose="020B0604020202020204" pitchFamily="34" charset="0"/>
              <a:cs typeface="B Nazanin" panose="00000400000000000000" pitchFamily="2" charset="-78"/>
            </a:rPr>
            <a:t>هورمون </a:t>
          </a:r>
          <a:r>
            <a:rPr lang="fa-IR" sz="2800" kern="1200" dirty="0" smtClean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محرک قسمت قشری غدد فوق کلیوی</a:t>
          </a:r>
          <a:r>
            <a:rPr lang="fa-IR" sz="2800" kern="1200" dirty="0" smtClean="0">
              <a:latin typeface="Arial" panose="020B0604020202020204" pitchFamily="34" charset="0"/>
              <a:cs typeface="B Nazanin" panose="00000400000000000000" pitchFamily="2" charset="-78"/>
            </a:rPr>
            <a:t> از </a:t>
          </a:r>
          <a:r>
            <a:rPr lang="fa-IR" sz="2800" kern="1200" dirty="0" smtClean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یک زنجیره </a:t>
          </a:r>
          <a:r>
            <a:rPr lang="fa-IR" sz="2800" kern="1200" dirty="0" smtClean="0">
              <a:latin typeface="Arial" panose="020B0604020202020204" pitchFamily="34" charset="0"/>
              <a:cs typeface="B Nazanin" panose="00000400000000000000" pitchFamily="2" charset="-78"/>
            </a:rPr>
            <a:t>پپتیدی ساده شامل </a:t>
          </a:r>
          <a:r>
            <a:rPr lang="fa-IR" sz="2800" kern="12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B Nazanin" panose="00000400000000000000" pitchFamily="2" charset="-78"/>
            </a:rPr>
            <a:t>39</a:t>
          </a:r>
          <a:r>
            <a:rPr lang="fa-IR" sz="2800" kern="1200" dirty="0" smtClean="0">
              <a:latin typeface="Arial" panose="020B0604020202020204" pitchFamily="34" charset="0"/>
              <a:cs typeface="B Nazanin" panose="00000400000000000000" pitchFamily="2" charset="-78"/>
            </a:rPr>
            <a:t> اسید آمینه تشکیل یافته است.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و عمل آن </a:t>
          </a:r>
          <a:r>
            <a:rPr lang="fa-IR" sz="2800" kern="1200" dirty="0" smtClean="0">
              <a:solidFill>
                <a:srgbClr val="0000FF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تنظیم رشد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 </a:t>
          </a:r>
          <a:r>
            <a:rPr lang="fa-IR" sz="2800" kern="1200" dirty="0" smtClean="0">
              <a:solidFill>
                <a:schemeClr val="bg2">
                  <a:lumMod val="25000"/>
                </a:schemeClr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فعالیت قسمت قشری غده فوق کلیوی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است.</a:t>
          </a:r>
          <a:endParaRPr lang="en-US" sz="2800" kern="1200" dirty="0">
            <a:cs typeface="B Nazanin" panose="00000400000000000000" pitchFamily="2" charset="-78"/>
          </a:endParaRPr>
        </a:p>
      </dsp:txBody>
      <dsp:txXfrm>
        <a:off x="1705939" y="1413305"/>
        <a:ext cx="5806179" cy="28574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C0369-B015-4B7F-95DA-70AB1EF0CBD7}">
      <dsp:nvSpPr>
        <dsp:cNvPr id="0" name=""/>
        <dsp:cNvSpPr/>
      </dsp:nvSpPr>
      <dsp:spPr>
        <a:xfrm>
          <a:off x="0" y="3745502"/>
          <a:ext cx="8738959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040AA-F67B-47DC-A4E9-DC18ABE38CE9}">
      <dsp:nvSpPr>
        <dsp:cNvPr id="0" name=""/>
        <dsp:cNvSpPr/>
      </dsp:nvSpPr>
      <dsp:spPr>
        <a:xfrm>
          <a:off x="436947" y="856340"/>
          <a:ext cx="6457819" cy="3745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218" tIns="0" rIns="231218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cs typeface="B Nazanin" panose="00000400000000000000" pitchFamily="2" charset="-78"/>
            </a:rPr>
            <a:t>هورمون </a:t>
          </a:r>
          <a:r>
            <a:rPr lang="en-US" sz="2400" b="1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عامل رشد غده </a:t>
          </a:r>
          <a:r>
            <a:rPr lang="fa-IR" sz="2800" b="1" kern="1200" dirty="0" smtClean="0">
              <a:solidFill>
                <a:srgbClr val="00FFFF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فوق کلیوی 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و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محرک واکنش های </a:t>
          </a:r>
          <a:r>
            <a:rPr lang="fa-IR" sz="2800" b="1" kern="1200" dirty="0" smtClean="0">
              <a:solidFill>
                <a:srgbClr val="FFFF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استروئید سازی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در این غده است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2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دارای اثر</a:t>
          </a:r>
          <a:r>
            <a:rPr lang="fa-IR" sz="2800" b="1" kern="1200" dirty="0" smtClean="0">
              <a:solidFill>
                <a:srgbClr val="003366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 تروپیک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میباشد. بدین معنی که با تسریع سنتز </a:t>
          </a:r>
          <a:r>
            <a:rPr lang="en-US" sz="2400" b="1" kern="1200" dirty="0" smtClean="0">
              <a:solidFill>
                <a:srgbClr val="7030A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RNA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 و عمل </a:t>
          </a:r>
          <a:r>
            <a:rPr lang="fa-IR" sz="2800" b="1" kern="1200" dirty="0" smtClean="0">
              <a:solidFill>
                <a:srgbClr val="FFC000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پروتئین سازی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موجب رشد قسمت </a:t>
          </a:r>
          <a:r>
            <a:rPr lang="fa-IR" sz="2800" b="1" kern="1200" dirty="0" smtClean="0">
              <a:solidFill>
                <a:srgbClr val="CC0066"/>
              </a:solidFill>
              <a:latin typeface="Times New Roman" panose="02020603050405020304" pitchFamily="18" charset="0"/>
              <a:cs typeface="B Nazanin" panose="00000400000000000000" pitchFamily="2" charset="-78"/>
            </a:rPr>
            <a:t>قشری غده فوق کلیوی </a:t>
          </a:r>
          <a:r>
            <a:rPr lang="fa-IR" sz="2800" kern="1200" dirty="0" smtClean="0">
              <a:latin typeface="Times New Roman" panose="02020603050405020304" pitchFamily="18" charset="0"/>
              <a:cs typeface="B Nazanin" panose="00000400000000000000" pitchFamily="2" charset="-78"/>
            </a:rPr>
            <a:t>میگردد.</a:t>
          </a:r>
          <a:r>
            <a:rPr lang="fa-IR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800" kern="1200" dirty="0">
            <a:cs typeface="B Nazanin" panose="00000400000000000000" pitchFamily="2" charset="-78"/>
          </a:endParaRPr>
        </a:p>
      </dsp:txBody>
      <dsp:txXfrm>
        <a:off x="619768" y="1039161"/>
        <a:ext cx="6092177" cy="33794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2567-A279-4C34-A099-613BF9D5DE89}">
      <dsp:nvSpPr>
        <dsp:cNvPr id="0" name=""/>
        <dsp:cNvSpPr/>
      </dsp:nvSpPr>
      <dsp:spPr>
        <a:xfrm>
          <a:off x="5740381" y="314293"/>
          <a:ext cx="3947269" cy="2720191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بیماری های ناشی از اختلال در سنتز و ترشح</a:t>
          </a:r>
          <a:r>
            <a:rPr lang="en-US" sz="2400" b="1" kern="1200" dirty="0" smtClean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ACTH </a:t>
          </a:r>
          <a:r>
            <a:rPr lang="fa-IR" sz="2400" kern="1200" dirty="0" smtClean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:</a:t>
          </a:r>
          <a:r>
            <a:rPr lang="fa-IR" sz="25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/>
          </a:r>
          <a:br>
            <a:rPr lang="fa-IR" sz="25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</a:br>
          <a:endParaRPr lang="en-US" sz="2500" kern="1200" dirty="0">
            <a:cs typeface="B Nazanin" panose="00000400000000000000" pitchFamily="2" charset="-78"/>
          </a:endParaRPr>
        </a:p>
      </dsp:txBody>
      <dsp:txXfrm>
        <a:off x="6291576" y="635062"/>
        <a:ext cx="2275903" cy="2078653"/>
      </dsp:txXfrm>
    </dsp:sp>
    <dsp:sp modelId="{42CCD7D2-2B6F-4F85-B44C-91D99ADD14D2}">
      <dsp:nvSpPr>
        <dsp:cNvPr id="0" name=""/>
        <dsp:cNvSpPr/>
      </dsp:nvSpPr>
      <dsp:spPr>
        <a:xfrm>
          <a:off x="0" y="181740"/>
          <a:ext cx="6787656" cy="62028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926226" y="913189"/>
        <a:ext cx="3913603" cy="47399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834E2-B6B6-40BF-AF70-99B3A4012BE6}">
      <dsp:nvSpPr>
        <dsp:cNvPr id="0" name=""/>
        <dsp:cNvSpPr/>
      </dsp:nvSpPr>
      <dsp:spPr>
        <a:xfrm>
          <a:off x="1887382" y="1885"/>
          <a:ext cx="3198231" cy="290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.</a:t>
          </a:r>
          <a:endParaRPr lang="en-US" sz="1300" kern="1200"/>
        </a:p>
      </dsp:txBody>
      <dsp:txXfrm>
        <a:off x="1887382" y="1885"/>
        <a:ext cx="3198231" cy="290748"/>
      </dsp:txXfrm>
    </dsp:sp>
    <dsp:sp modelId="{40F75A74-DE34-40AC-ABCA-B43C392F99C2}">
      <dsp:nvSpPr>
        <dsp:cNvPr id="0" name=""/>
        <dsp:cNvSpPr/>
      </dsp:nvSpPr>
      <dsp:spPr>
        <a:xfrm>
          <a:off x="2806953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29BFE-9411-478C-84DD-D67CAED8658E}">
      <dsp:nvSpPr>
        <dsp:cNvPr id="0" name=""/>
        <dsp:cNvSpPr/>
      </dsp:nvSpPr>
      <dsp:spPr>
        <a:xfrm>
          <a:off x="3256482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A41B3E-56EB-47E7-B02C-CE7CB89EDE8E}">
      <dsp:nvSpPr>
        <dsp:cNvPr id="0" name=""/>
        <dsp:cNvSpPr/>
      </dsp:nvSpPr>
      <dsp:spPr>
        <a:xfrm>
          <a:off x="3706366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D28FF5-2A24-4677-8E6E-1E0C13ED9278}">
      <dsp:nvSpPr>
        <dsp:cNvPr id="0" name=""/>
        <dsp:cNvSpPr/>
      </dsp:nvSpPr>
      <dsp:spPr>
        <a:xfrm>
          <a:off x="4155896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E21459-F388-4348-B1A6-527A94E369C0}">
      <dsp:nvSpPr>
        <dsp:cNvPr id="0" name=""/>
        <dsp:cNvSpPr/>
      </dsp:nvSpPr>
      <dsp:spPr>
        <a:xfrm>
          <a:off x="4605780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4A8146-C3A5-4823-9535-813D9FD98FC7}">
      <dsp:nvSpPr>
        <dsp:cNvPr id="0" name=""/>
        <dsp:cNvSpPr/>
      </dsp:nvSpPr>
      <dsp:spPr>
        <a:xfrm>
          <a:off x="5055310" y="1042365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FA3BF7-A40A-460D-B972-DD1B46975C29}">
      <dsp:nvSpPr>
        <dsp:cNvPr id="0" name=""/>
        <dsp:cNvSpPr/>
      </dsp:nvSpPr>
      <dsp:spPr>
        <a:xfrm>
          <a:off x="4810722" y="1002067"/>
          <a:ext cx="1893791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D38BC5-B480-41C1-BC76-BE2CE8E5C295}">
      <dsp:nvSpPr>
        <dsp:cNvPr id="0" name=""/>
        <dsp:cNvSpPr/>
      </dsp:nvSpPr>
      <dsp:spPr>
        <a:xfrm>
          <a:off x="1245090" y="292633"/>
          <a:ext cx="5078950" cy="209172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این پیتید شامل </a:t>
          </a:r>
          <a:r>
            <a:rPr lang="fa-IR" sz="2800" kern="1200" dirty="0" smtClean="0">
              <a:solidFill>
                <a:srgbClr val="FF0000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91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اسیدآمینه از انتهای کربوکسیلی </a:t>
          </a:r>
          <a:r>
            <a:rPr lang="en-US" sz="2400" b="0" kern="12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POMC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می باشد. و در ساختمان آن ردیف های </a:t>
          </a:r>
          <a14:m xmlns:a14="http://schemas.microsoft.com/office/drawing/2010/main">
            <m:oMath xmlns:m="http://schemas.openxmlformats.org/officeDocument/2006/math">
              <m:r>
                <a:rPr lang="fa-IR" sz="2400" b="0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𝛽</m:t>
              </m:r>
              <m:r>
                <a:rPr lang="fa-IR" sz="2400" b="0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_</m:t>
              </m:r>
              <m:r>
                <a:rPr lang="en-US" sz="2400" b="0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𝑀𝑆𝐻</m:t>
              </m:r>
            </m:oMath>
          </a14:m>
          <a:r>
            <a:rPr lang="fa-IR" sz="2400" kern="1200" dirty="0" smtClean="0"/>
            <a:t> </a:t>
          </a:r>
          <a:r>
            <a:rPr lang="fa-IR" sz="24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 </a:t>
          </a:r>
          <a14:m xmlns:a14="http://schemas.microsoft.com/office/drawing/2010/main">
            <m:oMath xmlns:m="http://schemas.openxmlformats.org/officeDocument/2006/math">
              <m:r>
                <a:rPr lang="fa-IR" sz="2400" b="0" i="1" kern="120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𝛾</m:t>
              </m:r>
            </m:oMath>
          </a14:m>
          <a:r>
            <a:rPr lang="en-US" sz="2400" b="0" kern="12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-LPH</a:t>
          </a:r>
          <a:r>
            <a:rPr lang="fa-IR" sz="2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 </a:t>
          </a:r>
          <a:r>
            <a:rPr lang="fa-IR" sz="2800" kern="1200" dirty="0" smtClean="0">
              <a:solidFill>
                <a:srgbClr val="00B0F0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بتا آندروفین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 از هیپوفیز انسان جدا شده است.</a:t>
          </a:r>
          <a:endParaRPr lang="en-US" sz="2800" kern="1200" dirty="0">
            <a:cs typeface="B Nazanin" panose="00000400000000000000" pitchFamily="2" charset="-78"/>
          </a:endParaRPr>
        </a:p>
      </dsp:txBody>
      <dsp:txXfrm>
        <a:off x="1245090" y="292633"/>
        <a:ext cx="5078950" cy="2091728"/>
      </dsp:txXfrm>
    </dsp:sp>
    <dsp:sp modelId="{2F3AFC46-DF41-496A-B4CE-143F68DEA5FF}">
      <dsp:nvSpPr>
        <dsp:cNvPr id="0" name=""/>
        <dsp:cNvSpPr/>
      </dsp:nvSpPr>
      <dsp:spPr>
        <a:xfrm>
          <a:off x="1887382" y="2438004"/>
          <a:ext cx="3213775" cy="290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.</a:t>
          </a:r>
          <a:endParaRPr lang="en-US" sz="1300" kern="1200"/>
        </a:p>
      </dsp:txBody>
      <dsp:txXfrm>
        <a:off x="1887382" y="2438004"/>
        <a:ext cx="3213775" cy="290748"/>
      </dsp:txXfrm>
    </dsp:sp>
    <dsp:sp modelId="{856DA30B-1760-4780-AB8A-C57BF3D2F7FC}">
      <dsp:nvSpPr>
        <dsp:cNvPr id="0" name=""/>
        <dsp:cNvSpPr/>
      </dsp:nvSpPr>
      <dsp:spPr>
        <a:xfrm>
          <a:off x="2781083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1E7CBB-1E3F-42EA-8202-806B17314A6E}">
      <dsp:nvSpPr>
        <dsp:cNvPr id="0" name=""/>
        <dsp:cNvSpPr/>
      </dsp:nvSpPr>
      <dsp:spPr>
        <a:xfrm>
          <a:off x="3230612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804594-0460-4BBB-89C1-DE6E46DF2195}">
      <dsp:nvSpPr>
        <dsp:cNvPr id="0" name=""/>
        <dsp:cNvSpPr/>
      </dsp:nvSpPr>
      <dsp:spPr>
        <a:xfrm>
          <a:off x="3680497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1AAC74-2C82-4CB3-9054-3B0B95B83C8C}">
      <dsp:nvSpPr>
        <dsp:cNvPr id="0" name=""/>
        <dsp:cNvSpPr/>
      </dsp:nvSpPr>
      <dsp:spPr>
        <a:xfrm>
          <a:off x="4130026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53CB68-EC5E-4D57-B7D8-BD9AA2FF1CD0}">
      <dsp:nvSpPr>
        <dsp:cNvPr id="0" name=""/>
        <dsp:cNvSpPr/>
      </dsp:nvSpPr>
      <dsp:spPr>
        <a:xfrm>
          <a:off x="4579910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F0E7E0-A0CA-4AE8-831A-066D2C329FA8}">
      <dsp:nvSpPr>
        <dsp:cNvPr id="0" name=""/>
        <dsp:cNvSpPr/>
      </dsp:nvSpPr>
      <dsp:spPr>
        <a:xfrm>
          <a:off x="5029440" y="3304599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330B74-5394-4904-8395-50A80EAFE3EC}">
      <dsp:nvSpPr>
        <dsp:cNvPr id="0" name=""/>
        <dsp:cNvSpPr/>
      </dsp:nvSpPr>
      <dsp:spPr>
        <a:xfrm>
          <a:off x="5486251" y="3125641"/>
          <a:ext cx="1103757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EBF0A4-09AA-4236-9289-A4C918E406E0}">
      <dsp:nvSpPr>
        <dsp:cNvPr id="0" name=""/>
        <dsp:cNvSpPr/>
      </dsp:nvSpPr>
      <dsp:spPr>
        <a:xfrm>
          <a:off x="1200380" y="2558407"/>
          <a:ext cx="5027211" cy="1743960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هورمون</a:t>
          </a:r>
          <a:r>
            <a:rPr lang="fa-IR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b="0" kern="1200" dirty="0" smtClean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بتالیپوتروپین</a:t>
          </a:r>
          <a:r>
            <a:rPr lang="fa-IR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فقط در</a:t>
          </a:r>
          <a:r>
            <a:rPr lang="fa-IR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b="0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هیپوفیز</a:t>
          </a:r>
          <a:r>
            <a:rPr lang="fa-IR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وجود دارد. زیرا در سایر بافت ها به سرعت</a:t>
          </a:r>
          <a:r>
            <a:rPr lang="fa-IR" sz="2800" kern="1200" dirty="0" smtClean="0">
              <a:solidFill>
                <a:srgbClr val="FF0000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b="0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تجزیه</a:t>
          </a:r>
          <a:r>
            <a:rPr lang="fa-IR" sz="2800" kern="1200" dirty="0" smtClean="0">
              <a:solidFill>
                <a:srgbClr val="FF0000"/>
              </a:solidFill>
              <a:latin typeface="Arabic Typesetting" panose="03020402040406030203" pitchFamily="66" charset="-78"/>
              <a:cs typeface="B Nazanin" panose="00000400000000000000" pitchFamily="2" charset="-78"/>
            </a:rPr>
            <a:t>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میشود و به</a:t>
          </a:r>
          <a14:m xmlns:a14="http://schemas.microsoft.com/office/drawing/2010/main">
            <m:oMath xmlns:m="http://schemas.openxmlformats.org/officeDocument/2006/math">
              <m:r>
                <a:rPr lang="fa-IR" sz="2400" b="0" i="0" kern="120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 </m:t>
              </m:r>
              <m:r>
                <a:rPr lang="fa-IR" sz="2400" b="1" i="1" kern="120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𝜸</m:t>
              </m:r>
            </m:oMath>
          </a14:m>
          <a:r>
            <a:rPr lang="en-US" sz="2400" b="1" kern="12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-LPH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و </a:t>
          </a:r>
          <a:r>
            <a:rPr lang="fa-IR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rPr>
            <a:t>بتا اندروفین </a:t>
          </a:r>
          <a:r>
            <a:rPr lang="fa-IR" sz="2800" kern="1200" dirty="0" smtClean="0">
              <a:latin typeface="Arabic Typesetting" panose="03020402040406030203" pitchFamily="66" charset="-78"/>
              <a:cs typeface="B Nazanin" panose="00000400000000000000" pitchFamily="2" charset="-78"/>
            </a:rPr>
            <a:t>مبدل می گردد.</a:t>
          </a:r>
          <a:endParaRPr lang="en-US" sz="2800" kern="1200" dirty="0">
            <a:cs typeface="B Nazanin" panose="00000400000000000000" pitchFamily="2" charset="-78"/>
          </a:endParaRPr>
        </a:p>
      </dsp:txBody>
      <dsp:txXfrm>
        <a:off x="1200380" y="2558407"/>
        <a:ext cx="5027211" cy="1743960"/>
      </dsp:txXfrm>
    </dsp:sp>
    <dsp:sp modelId="{256565D6-966E-439A-A6BA-CB018797BEC4}">
      <dsp:nvSpPr>
        <dsp:cNvPr id="0" name=""/>
        <dsp:cNvSpPr/>
      </dsp:nvSpPr>
      <dsp:spPr>
        <a:xfrm>
          <a:off x="1887382" y="4526354"/>
          <a:ext cx="3185054" cy="290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.</a:t>
          </a:r>
          <a:endParaRPr lang="en-US" sz="1300" kern="1200"/>
        </a:p>
      </dsp:txBody>
      <dsp:txXfrm>
        <a:off x="1887382" y="4526354"/>
        <a:ext cx="3185054" cy="290748"/>
      </dsp:txXfrm>
    </dsp:sp>
    <dsp:sp modelId="{F2802FAB-10B8-4AD1-B8DA-C0E94CCB872F}">
      <dsp:nvSpPr>
        <dsp:cNvPr id="0" name=""/>
        <dsp:cNvSpPr/>
      </dsp:nvSpPr>
      <dsp:spPr>
        <a:xfrm>
          <a:off x="2804798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CFDC3-3C78-458E-99FF-FC1D9EDDEE3E}">
      <dsp:nvSpPr>
        <dsp:cNvPr id="0" name=""/>
        <dsp:cNvSpPr/>
      </dsp:nvSpPr>
      <dsp:spPr>
        <a:xfrm>
          <a:off x="3254327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7D3775-ECB9-40AE-9719-DA3812F6D345}">
      <dsp:nvSpPr>
        <dsp:cNvPr id="0" name=""/>
        <dsp:cNvSpPr/>
      </dsp:nvSpPr>
      <dsp:spPr>
        <a:xfrm>
          <a:off x="3704212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4FE326-9E10-449F-B264-D29298373166}">
      <dsp:nvSpPr>
        <dsp:cNvPr id="0" name=""/>
        <dsp:cNvSpPr/>
      </dsp:nvSpPr>
      <dsp:spPr>
        <a:xfrm>
          <a:off x="4153741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A98F83-5719-46BC-81D5-22C629E57EF2}">
      <dsp:nvSpPr>
        <dsp:cNvPr id="0" name=""/>
        <dsp:cNvSpPr/>
      </dsp:nvSpPr>
      <dsp:spPr>
        <a:xfrm>
          <a:off x="4603626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FDA111-3A6B-45B8-AF73-31DD96DE9367}">
      <dsp:nvSpPr>
        <dsp:cNvPr id="0" name=""/>
        <dsp:cNvSpPr/>
      </dsp:nvSpPr>
      <dsp:spPr>
        <a:xfrm>
          <a:off x="5053155" y="5452664"/>
          <a:ext cx="748386" cy="59226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326C69-2D6D-45BE-908B-E4B0A9961072}">
      <dsp:nvSpPr>
        <dsp:cNvPr id="0" name=""/>
        <dsp:cNvSpPr/>
      </dsp:nvSpPr>
      <dsp:spPr>
        <a:xfrm>
          <a:off x="4942330" y="4960409"/>
          <a:ext cx="1678907" cy="813203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7EB7A7-F144-498A-809E-64B0095639AA}">
      <dsp:nvSpPr>
        <dsp:cNvPr id="0" name=""/>
        <dsp:cNvSpPr/>
      </dsp:nvSpPr>
      <dsp:spPr>
        <a:xfrm>
          <a:off x="1182496" y="4451722"/>
          <a:ext cx="5074641" cy="186338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cs typeface="B Nazanin" panose="00000400000000000000" pitchFamily="2" charset="-78"/>
            </a:rPr>
            <a:t>هورمون </a:t>
          </a:r>
          <a14:m xmlns:a14="http://schemas.microsoft.com/office/drawing/2010/main">
            <m:oMath xmlns:m="http://schemas.openxmlformats.org/officeDocument/2006/math">
              <m:r>
                <a:rPr lang="fa-IR" sz="2400" b="0" i="0" kern="120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 </m:t>
              </m:r>
              <m:r>
                <a:rPr lang="fa-IR" sz="2400" b="1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𝜷</m:t>
              </m:r>
              <m:r>
                <a:rPr lang="en-US" sz="2400" b="1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_</m:t>
              </m:r>
              <m:r>
                <a:rPr lang="en-US" sz="2400" b="1" i="1" kern="120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rPr>
                <m:t>𝑳𝑷𝑯</m:t>
              </m:r>
            </m:oMath>
          </a14:m>
          <a:r>
            <a:rPr lang="fa-IR" sz="2400" b="1" kern="1200" dirty="0" smtClean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rPr>
            <a:t> </a:t>
          </a:r>
          <a:r>
            <a:rPr lang="fa-IR" sz="2800" kern="1200" dirty="0" smtClean="0">
              <a:cs typeface="B Nazanin" panose="00000400000000000000" pitchFamily="2" charset="-78"/>
            </a:rPr>
            <a:t>دارای خاصیت </a:t>
          </a:r>
          <a:r>
            <a:rPr lang="fa-IR" sz="2800" b="1" kern="1200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rPr>
            <a:t>لیپوفیز</a:t>
          </a:r>
          <a:r>
            <a:rPr lang="fa-IR" sz="2800" kern="1200" dirty="0" smtClean="0">
              <a:cs typeface="B Nazanin" panose="00000400000000000000" pitchFamily="2" charset="-78"/>
            </a:rPr>
            <a:t> است یعنی باعث آزاد شدن </a:t>
          </a:r>
          <a:r>
            <a:rPr lang="fa-IR" sz="28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rPr>
            <a:t>اسید های چرب </a:t>
          </a:r>
          <a:r>
            <a:rPr lang="fa-IR" sz="2800" kern="1200" dirty="0" smtClean="0">
              <a:cs typeface="B Nazanin" panose="00000400000000000000" pitchFamily="2" charset="-78"/>
            </a:rPr>
            <a:t>میگردد ولی نقش اصلی آن به عنوان </a:t>
          </a:r>
          <a:r>
            <a:rPr lang="fa-IR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rPr>
            <a:t>پپتید پیشتاز</a:t>
          </a:r>
          <a:r>
            <a:rPr lang="fa-IR" sz="2800" kern="1200" dirty="0" smtClean="0">
              <a:cs typeface="B Nazanin" panose="00000400000000000000" pitchFamily="2" charset="-78"/>
            </a:rPr>
            <a:t> </a:t>
          </a:r>
          <a:r>
            <a:rPr lang="fa-IR" sz="2800" b="1" kern="1200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rPr>
            <a:t>بتا آندروفین </a:t>
          </a:r>
          <a:r>
            <a:rPr lang="fa-IR" sz="2800" kern="1200" dirty="0" smtClean="0">
              <a:cs typeface="B Nazanin" panose="00000400000000000000" pitchFamily="2" charset="-78"/>
            </a:rPr>
            <a:t>است.</a:t>
          </a:r>
          <a:endParaRPr lang="en-US" sz="2800" kern="1200" dirty="0">
            <a:cs typeface="B Nazanin" panose="00000400000000000000" pitchFamily="2" charset="-78"/>
          </a:endParaRPr>
        </a:p>
      </dsp:txBody>
      <dsp:txXfrm>
        <a:off x="1182496" y="4451722"/>
        <a:ext cx="5074641" cy="1863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8AA28-5178-4D9C-9597-CD246BC0013A}">
      <dsp:nvSpPr>
        <dsp:cNvPr id="0" name=""/>
        <dsp:cNvSpPr/>
      </dsp:nvSpPr>
      <dsp:spPr>
        <a:xfrm rot="16200000">
          <a:off x="829491" y="-829491"/>
          <a:ext cx="2736668" cy="4395651"/>
        </a:xfrm>
        <a:prstGeom prst="round1Rect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9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در ابتدا تصور میشد این </a:t>
          </a:r>
          <a:r>
            <a:rPr lang="fa-IR" sz="28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هورمون با تحریک عضلات </a:t>
          </a:r>
          <a:r>
            <a:rPr lang="fa-IR" sz="2800" kern="1200" dirty="0" smtClean="0">
              <a:solidFill>
                <a:srgbClr val="003399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صاف رحم </a:t>
          </a:r>
          <a:r>
            <a:rPr lang="fa-IR" sz="28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و </a:t>
          </a:r>
          <a:r>
            <a:rPr lang="fa-IR" sz="2800" kern="1200" dirty="0" smtClean="0">
              <a:solidFill>
                <a:srgbClr val="FFC000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تسریع </a:t>
          </a:r>
          <a:r>
            <a:rPr lang="fa-IR" sz="2800" kern="1200" dirty="0" smtClean="0">
              <a:solidFill>
                <a:srgbClr val="92D050"/>
              </a:solidFill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عمل زایمان </a:t>
          </a:r>
          <a:r>
            <a:rPr lang="fa-IR" sz="28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میگردد.</a:t>
          </a:r>
          <a:endParaRPr lang="en-US" sz="2800" kern="1200" dirty="0"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 rot="5400000">
        <a:off x="1" y="100194"/>
        <a:ext cx="4395651" cy="1952306"/>
      </dsp:txXfrm>
    </dsp:sp>
    <dsp:sp modelId="{FDDD57B2-8427-46BA-AF3B-FFA4350B30D4}">
      <dsp:nvSpPr>
        <dsp:cNvPr id="0" name=""/>
        <dsp:cNvSpPr/>
      </dsp:nvSpPr>
      <dsp:spPr>
        <a:xfrm>
          <a:off x="4395651" y="0"/>
          <a:ext cx="4395651" cy="2736668"/>
        </a:xfrm>
        <a:prstGeom prst="round1Rect">
          <a:avLst/>
        </a:prstGeom>
        <a:gradFill rotWithShape="0">
          <a:gsLst>
            <a:gs pos="0">
              <a:schemeClr val="accent5">
                <a:shade val="50000"/>
                <a:hueOff val="-152595"/>
                <a:satOff val="-18462"/>
                <a:lumOff val="24088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-152595"/>
                <a:satOff val="-18462"/>
                <a:lumOff val="240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هورمون</a:t>
          </a:r>
          <a:r>
            <a:rPr lang="fa-IR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اوسیتوسین</a:t>
          </a:r>
          <a:r>
            <a:rPr lang="fa-IR" sz="2800" kern="1200" dirty="0" smtClean="0">
              <a:latin typeface="Arabic Typesetting" panose="03020402040406030203" pitchFamily="66" charset="-78"/>
              <a:ea typeface="+mn-ea"/>
              <a:cs typeface="B Nazanin" panose="00000400000000000000" pitchFamily="2" charset="-78"/>
            </a:rPr>
            <a:t> :</a:t>
          </a:r>
          <a:endParaRPr lang="en-US" sz="2800" kern="1200" dirty="0"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4395651" y="0"/>
        <a:ext cx="4295456" cy="2052501"/>
      </dsp:txXfrm>
    </dsp:sp>
    <dsp:sp modelId="{C47E11F5-8102-4801-9111-3F47D5E580CC}">
      <dsp:nvSpPr>
        <dsp:cNvPr id="0" name=""/>
        <dsp:cNvSpPr/>
      </dsp:nvSpPr>
      <dsp:spPr>
        <a:xfrm rot="10800000">
          <a:off x="0" y="2736668"/>
          <a:ext cx="4395651" cy="2736668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100195" y="3420835"/>
        <a:ext cx="4295456" cy="2052501"/>
      </dsp:txXfrm>
    </dsp:sp>
    <dsp:sp modelId="{524F2C40-B1AF-473B-9F3B-1E04E2D368A3}">
      <dsp:nvSpPr>
        <dsp:cNvPr id="0" name=""/>
        <dsp:cNvSpPr/>
      </dsp:nvSpPr>
      <dsp:spPr>
        <a:xfrm rot="5400000">
          <a:off x="5225143" y="1907176"/>
          <a:ext cx="2736668" cy="4395651"/>
        </a:xfrm>
        <a:prstGeom prst="round1Rect">
          <a:avLst/>
        </a:prstGeom>
        <a:gradFill rotWithShape="0">
          <a:gsLst>
            <a:gs pos="0">
              <a:schemeClr val="accent5">
                <a:shade val="50000"/>
                <a:hueOff val="-152595"/>
                <a:satOff val="-18462"/>
                <a:lumOff val="24088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-152595"/>
                <a:satOff val="-18462"/>
                <a:lumOff val="240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kern="12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امروزه معلوم شده اثر </a:t>
          </a:r>
          <a:r>
            <a:rPr lang="fa-IR" sz="2800" b="1" kern="1200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فیزیولوژیک</a:t>
          </a:r>
          <a:r>
            <a:rPr lang="fa-IR" sz="2800" kern="12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 آن بیشتر بر روی </a:t>
          </a:r>
          <a:r>
            <a:rPr lang="fa-IR" sz="2800" b="1" kern="1200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غده پستان </a:t>
          </a:r>
          <a:r>
            <a:rPr lang="fa-IR" sz="2800" kern="12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و </a:t>
          </a:r>
          <a:r>
            <a:rPr lang="fa-IR" sz="2800" b="1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B Nazanin" panose="00000400000000000000" pitchFamily="2" charset="-78"/>
            </a:rPr>
            <a:t>ترشح شیر</a:t>
          </a:r>
          <a:r>
            <a:rPr lang="fa-IR" sz="2800" kern="1200" dirty="0" smtClean="0">
              <a:latin typeface="Calibri" panose="020F0502020204030204"/>
              <a:ea typeface="+mn-ea"/>
              <a:cs typeface="B Nazanin" panose="00000400000000000000" pitchFamily="2" charset="-78"/>
            </a:rPr>
            <a:t> میباشد.</a:t>
          </a:r>
          <a:endParaRPr lang="en-US" sz="2800" kern="1200" dirty="0"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 rot="-5400000">
        <a:off x="4395652" y="3420835"/>
        <a:ext cx="4395651" cy="1952306"/>
      </dsp:txXfrm>
    </dsp:sp>
    <dsp:sp modelId="{564125C4-FD47-48B6-A7B9-EFD33D909855}">
      <dsp:nvSpPr>
        <dsp:cNvPr id="0" name=""/>
        <dsp:cNvSpPr/>
      </dsp:nvSpPr>
      <dsp:spPr>
        <a:xfrm>
          <a:off x="3696822" y="2129244"/>
          <a:ext cx="1920231" cy="1293226"/>
        </a:xfrm>
        <a:prstGeom prst="roundRect">
          <a:avLst/>
        </a:prstGeom>
        <a:gradFill rotWithShape="0">
          <a:gsLst>
            <a:gs pos="0">
              <a:schemeClr val="accent5">
                <a:tint val="55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tint val="55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3759952" y="2192374"/>
        <a:ext cx="1793971" cy="1166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48C13-1236-4114-8967-0B49C9B640E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68A0-0774-41CE-9070-8C9D4CBED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9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5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7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69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2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95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8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9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2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7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3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5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9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4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8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32" y="2743199"/>
            <a:ext cx="9157062" cy="1580607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r"/>
            <a:r>
              <a:rPr lang="fa-IR" sz="960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بسم الله الرحمن </a:t>
            </a:r>
            <a:r>
              <a:rPr lang="fa-IR" sz="9600" smtClean="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الرحیم</a:t>
            </a:r>
            <a:endParaRPr lang="en-US" sz="96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092200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7328" y="509286"/>
                <a:ext cx="6753687" cy="7106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r" rtl="1">
                  <a:buFont typeface="Wingdings" panose="05000000000000000000" pitchFamily="2" charset="2"/>
                  <a:buChar char="§"/>
                </a:pPr>
                <a:r>
                  <a:rPr lang="en-US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توسط </a:t>
                </a:r>
                <a:r>
                  <a:rPr lang="fa-IR" sz="2800" dirty="0" smtClean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جفت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ساخته میشود.</a:t>
                </a:r>
                <a:r>
                  <a:rPr lang="en-US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</a:p>
              <a:p>
                <a:pPr marL="457200" indent="-457200" algn="r" rtl="1">
                  <a:buFont typeface="Wingdings" panose="05000000000000000000" pitchFamily="2" charset="2"/>
                  <a:buChar char="§"/>
                </a:pPr>
                <a:r>
                  <a:rPr lang="fa-IR" sz="28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دارای</a:t>
                </a:r>
                <a:r>
                  <a:rPr lang="fa-IR" sz="2800" dirty="0" smtClean="0">
                    <a:solidFill>
                      <a:schemeClr val="accent4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ساختمان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پروتئینی </a:t>
                </a:r>
                <a:r>
                  <a:rPr lang="fa-IR" sz="2800" dirty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دی </a:t>
                </a:r>
                <a:r>
                  <a:rPr lang="fa-IR" sz="2800" dirty="0" smtClean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مر </a:t>
                </a:r>
                <a14:m>
                  <m:oMath xmlns:m="http://schemas.openxmlformats.org/officeDocument/2006/math">
                    <m:r>
                      <a:rPr lang="fa-IR" sz="2800" b="1" i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(</m:t>
                    </m:r>
                    <m:r>
                      <a:rPr lang="fa-IR" sz="28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fa-IR" sz="28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و</m:t>
                    </m:r>
                    <m:r>
                      <a:rPr lang="fa-IR" sz="28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r>
                      <a:rPr lang="fa-IR" sz="28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بوده و شباهت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ساختمانی آن با</a:t>
                </a:r>
                <a:r>
                  <a:rPr lang="en-US" sz="28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smtClean="0">
                    <a:solidFill>
                      <a:srgbClr val="006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</a:t>
                </a:r>
                <a:r>
                  <a:rPr lang="en-US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بیشتر است.</a:t>
                </a:r>
              </a:p>
              <a:p>
                <a:pPr algn="r"/>
                <a:endPara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marL="457200" indent="-457200" algn="r" rtl="1">
                  <a:buFont typeface="Wingdings" panose="05000000000000000000" pitchFamily="2" charset="2"/>
                  <a:buChar char="§"/>
                </a:pP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زمانی کوتاه پس از بارور شدن نطفه و جایگزینی آن در رحم غلظت این هورمون در</a:t>
                </a:r>
                <a:r>
                  <a:rPr lang="fa-IR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پلاسما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و سپس در </a:t>
                </a:r>
                <a:r>
                  <a:rPr lang="fa-IR" sz="2800" b="1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ادرار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b="1" dirty="0" smtClean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افزایش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می یابد، </a:t>
                </a:r>
                <a:r>
                  <a:rPr lang="fa-IR" sz="2800" b="1" dirty="0" smtClean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روش های آزمایشگاهی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در تشخیص بارداری بر اساس جستجوی این هورمون در </a:t>
                </a:r>
                <a:r>
                  <a:rPr lang="fa-IR" sz="2800" b="1" dirty="0" smtClean="0">
                    <a:solidFill>
                      <a:srgbClr val="CC00CC"/>
                    </a:solidFill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پلاسما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و </a:t>
                </a:r>
                <a:r>
                  <a:rPr lang="fa-IR" sz="2800" b="1" dirty="0" smtClean="0">
                    <a:solidFill>
                      <a:srgbClr val="D60093"/>
                    </a:solidFill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ادرار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پایه گذاری شده اند.</a:t>
                </a:r>
                <a:endPara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endPara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algn="r"/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8" y="509286"/>
                <a:ext cx="6753687" cy="7106754"/>
              </a:xfrm>
              <a:prstGeom prst="rect">
                <a:avLst/>
              </a:prstGeom>
              <a:blipFill>
                <a:blip r:embed="rId2"/>
                <a:stretch>
                  <a:fillRect l="-2256" t="-1459" r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5235" r="5454" b="17645"/>
          <a:stretch/>
        </p:blipFill>
        <p:spPr>
          <a:xfrm>
            <a:off x="607328" y="2057213"/>
            <a:ext cx="2914650" cy="1498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 rot="16200000">
            <a:off x="9400331" y="800100"/>
            <a:ext cx="2270969" cy="17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57082" y="2493003"/>
            <a:ext cx="2492192" cy="1569660"/>
          </a:xfrm>
          <a:prstGeom prst="rect">
            <a:avLst/>
          </a:prstGeom>
          <a:noFill/>
          <a:ln>
            <a:solidFill>
              <a:srgbClr val="CC00CC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گونادوتروپین جفتی</a:t>
            </a:r>
            <a:r>
              <a:rPr lang="fa-IR" sz="3200" dirty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HCG</a:t>
            </a:r>
            <a:r>
              <a:rPr lang="en-US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8734" y="1543625"/>
            <a:ext cx="76232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نحوه تنظیم ترشح</a:t>
            </a:r>
            <a:r>
              <a:rPr lang="en-US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en-US" sz="2800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و</a:t>
            </a:r>
            <a:r>
              <a:rPr lang="en-US" sz="3200" b="1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en-US" sz="32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به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کمک یک سیستم تنظیم </a:t>
            </a:r>
            <a:r>
              <a:rPr lang="fa-IR" sz="28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منفی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انجام میگیردکه در آن نقش اصلی را هورمون های </a:t>
            </a:r>
            <a:r>
              <a:rPr lang="fa-IR" sz="28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استروئیدی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به عهده دارد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آتروپی تخمدان ها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(یائسگی) و </a:t>
            </a:r>
            <a:r>
              <a:rPr lang="fa-IR" sz="28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آتروفی بیضه ها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افزایش ترشح</a:t>
            </a:r>
            <a:r>
              <a:rPr lang="en-US" sz="2800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en-US" sz="2800" b="1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و</a:t>
            </a:r>
            <a:r>
              <a:rPr lang="en-US" sz="32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en-US" sz="32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را درپی دارند.</a:t>
            </a: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استرادیول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دارای اثر </a:t>
            </a:r>
            <a:r>
              <a:rPr lang="fa-IR" sz="2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تنظیم مثبت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نیز میباشد زیرا که افزایش زیاد آن در روز قبل از تخمک گذاری باعث تحریک ترشح </a:t>
            </a:r>
            <a:r>
              <a:rPr lang="fa-IR" sz="2800" dirty="0" smtClean="0">
                <a:solidFill>
                  <a:srgbClr val="0000FF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سریع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 </a:t>
            </a:r>
            <a:r>
              <a:rPr lang="fa-IR" sz="2800" dirty="0" smtClean="0">
                <a:solidFill>
                  <a:srgbClr val="CC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زیاد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میگردد.</a:t>
            </a:r>
            <a:endParaRPr lang="en-US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endParaRPr lang="fa-IR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endParaRPr lang="fa-I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9016" y="323850"/>
            <a:ext cx="430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نحوه تنظیم </a:t>
            </a:r>
            <a:r>
              <a:rPr lang="fa-IR" sz="2800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ترشح </a:t>
            </a:r>
            <a:r>
              <a:rPr lang="en-US" sz="2800" dirty="0" smtClean="0">
                <a:solidFill>
                  <a:srgbClr val="FF33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en-US" sz="2800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en-US" sz="2800" dirty="0" smtClean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:</a:t>
            </a:r>
            <a:r>
              <a:rPr lang="en-US" sz="2800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110" y="894834"/>
            <a:ext cx="917437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غلظت هورمون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en-US" sz="2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 نیز همانند</a:t>
            </a:r>
            <a:r>
              <a:rPr lang="en-US" sz="24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en-US" sz="24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 در دوران ماهیانه با </a:t>
            </a:r>
            <a:r>
              <a:rPr lang="fa-IR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نوساناتی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همراه است</a:t>
            </a:r>
            <a:r>
              <a:rPr lang="fa-I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</a:p>
          <a:p>
            <a:pPr algn="r" rtl="1"/>
            <a:endParaRPr lang="en-US" sz="28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منحنی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بلند و تیز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آن چند ساعت قبل </a:t>
            </a:r>
          </a:p>
          <a:p>
            <a:pPr algn="r" rtl="1"/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از </a:t>
            </a:r>
            <a:r>
              <a:rPr lang="fa-IR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تخمک گذاری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ظاهر میشود. ترشح این</a:t>
            </a:r>
          </a:p>
          <a:p>
            <a:pPr algn="r" rtl="1"/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دو هورمون تحت تاثیر یک هورمون آزاد</a:t>
            </a:r>
          </a:p>
          <a:p>
            <a:pPr algn="r" rtl="1"/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کننده واحد از </a:t>
            </a:r>
            <a:r>
              <a:rPr lang="fa-IR" sz="2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یعنی </a:t>
            </a:r>
            <a:r>
              <a:rPr lang="en-US" sz="2400" b="1" dirty="0" err="1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GnRH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میباشد.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GnRH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یک پپتید با ده اسیدآمینه</a:t>
            </a: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است که اسیدآمینه </a:t>
            </a:r>
            <a:r>
              <a:rPr 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N</a:t>
            </a:r>
            <a:r>
              <a:rPr lang="fa-IR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-انتهایی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آن یک </a:t>
            </a: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ملکول </a:t>
            </a:r>
            <a:r>
              <a:rPr lang="fa-IR" sz="28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پیروگلوتامات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(</a:t>
            </a:r>
            <a:r>
              <a:rPr lang="fa-IR" sz="28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اسید گلوتامیک حلقوی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میباشد. </a:t>
            </a: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 rtl="1"/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0" y="1889831"/>
            <a:ext cx="4407790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7098" y="1688632"/>
            <a:ext cx="8258447" cy="33239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cs typeface="B Nazanin" panose="00000400000000000000" pitchFamily="2" charset="-78"/>
              </a:rPr>
              <a:t>هورمون های جنسی</a:t>
            </a:r>
            <a:r>
              <a:rPr lang="fa-IR" sz="2800" b="1" dirty="0" smtClean="0"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تستوسترون</a:t>
            </a:r>
            <a:r>
              <a:rPr lang="fa-IR" sz="2800" b="1" dirty="0" smtClean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استرادیول</a:t>
            </a:r>
            <a:r>
              <a:rPr lang="fa-IR" sz="2800" dirty="0" smtClean="0">
                <a:cs typeface="B Nazanin" panose="00000400000000000000" pitchFamily="2" charset="-78"/>
              </a:rPr>
              <a:t> و نیز</a:t>
            </a:r>
            <a:r>
              <a:rPr lang="fa-IR" sz="28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آندروفین</a:t>
            </a:r>
            <a:r>
              <a:rPr lang="fa-IR" sz="28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اثر تنظیم </a:t>
            </a:r>
            <a:r>
              <a:rPr lang="fa-IR" sz="2800" b="1" dirty="0" smtClean="0">
                <a:solidFill>
                  <a:srgbClr val="003366"/>
                </a:solidFill>
                <a:cs typeface="B Nazanin" panose="00000400000000000000" pitchFamily="2" charset="-78"/>
              </a:rPr>
              <a:t>منفی</a:t>
            </a:r>
            <a:r>
              <a:rPr lang="fa-IR" sz="2800" dirty="0" smtClean="0">
                <a:cs typeface="B Nazanin" panose="00000400000000000000" pitchFamily="2" charset="-78"/>
              </a:rPr>
              <a:t> داشته و ترشح </a:t>
            </a:r>
            <a:r>
              <a:rPr lang="en-US" sz="2800" b="1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GnRH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را مهار می کنند در حالی </a:t>
            </a:r>
            <a:r>
              <a:rPr lang="fa-IR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دوپامین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فاکتورهای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آلفا آدرنرژیک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پروستوگلاندین ها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ترشح آن را تحریک میکنند. </a:t>
            </a:r>
            <a:endParaRPr lang="en-US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09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2956" y="1369648"/>
            <a:ext cx="8046720" cy="39703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اگر چه تا کنون </a:t>
            </a:r>
            <a:r>
              <a:rPr lang="fa-IR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هورمون آزادکننده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جداگانه ای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برای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fa-I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شناخته نشده است اما از آنجایی که تغییرات ترشح 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همیشه به موازات یک دیگر انجام نمیگیرد، برخی از پژوهشگران که در جستجوی یک فاکتورتنظیم کننده اختصاصی برای </a:t>
            </a:r>
            <a:r>
              <a:rPr lang="en-US" sz="24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هستند معتقدند که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بیضه ها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محل تولید این فاکتور 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مهار کننده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 و نام </a:t>
            </a:r>
            <a:r>
              <a:rPr lang="fa-IR" sz="28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اینهیبین</a:t>
            </a: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Inhibin)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را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آن انتخاب کردند.</a:t>
            </a:r>
          </a:p>
        </p:txBody>
      </p:sp>
    </p:spTree>
    <p:extLst>
      <p:ext uri="{BB962C8B-B14F-4D97-AF65-F5344CB8AC3E}">
        <p14:creationId xmlns:p14="http://schemas.microsoft.com/office/powerpoint/2010/main" val="236535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0055" y="399216"/>
            <a:ext cx="501671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گلیکوپروتئینی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با وزن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مولکولی </a:t>
            </a:r>
            <a:r>
              <a:rPr lang="fa-I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30000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شامل دو واحد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پیتیدی </a:t>
            </a:r>
            <a:r>
              <a:rPr lang="en-US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</a:t>
            </a:r>
            <a:r>
              <a:rPr lang="en-US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است.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واحد </a:t>
            </a:r>
            <a:r>
              <a:rPr lang="en-US" sz="2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a-IR" sz="2800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نظیر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واحد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800" dirty="0" smtClean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در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سه هورمون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گونادوتروپین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میباشد ولی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واحد</a:t>
            </a:r>
            <a:r>
              <a:rPr lang="en-US" sz="28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آن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متفاوت است.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این هورمون نیز پس از پیوند با پروتئین پذیرنده در غشای سلول های هدف (</a:t>
            </a:r>
            <a:r>
              <a:rPr lang="fa-IR" sz="28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تیروئید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) باعث فعال شدن آنزیم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آدنیلات سیکلاز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 تولید </a:t>
            </a:r>
            <a:r>
              <a:rPr lang="en-US" sz="2400" b="1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cAMP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میگردد.</a:t>
            </a:r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432" y="2425982"/>
            <a:ext cx="95654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altLang="en-US"/>
              <a:t>LH			-  Glycoproteins (30% CHO)</a:t>
            </a:r>
          </a:p>
          <a:p>
            <a:pPr>
              <a:buFontTx/>
              <a:buNone/>
            </a:pPr>
            <a:endParaRPr lang="en-GB" altLang="en-US"/>
          </a:p>
          <a:p>
            <a:pPr>
              <a:buFontTx/>
              <a:buNone/>
            </a:pPr>
            <a:r>
              <a:rPr lang="en-GB" altLang="en-US"/>
              <a:t>FSH			-  </a:t>
            </a:r>
            <a:r>
              <a:rPr lang="en-GB" altLang="en-US">
                <a:sym typeface="Symbol" panose="05050102010706020507" pitchFamily="18" charset="2"/>
              </a:rPr>
              <a:t></a:t>
            </a:r>
            <a:r>
              <a:rPr lang="en-GB" altLang="en-US"/>
              <a:t> 30000 mw</a:t>
            </a:r>
          </a:p>
          <a:p>
            <a:pPr>
              <a:buFontTx/>
              <a:buNone/>
            </a:pPr>
            <a:endParaRPr lang="en-GB" altLang="en-US"/>
          </a:p>
          <a:p>
            <a:pPr>
              <a:buFontTx/>
              <a:buNone/>
            </a:pPr>
            <a:r>
              <a:rPr lang="en-GB" altLang="en-US"/>
              <a:t>TSH			</a:t>
            </a:r>
            <a:r>
              <a:rPr lang="en-GB" altLang="en-US">
                <a:sym typeface="Symbol" panose="05050102010706020507" pitchFamily="18" charset="2"/>
              </a:rPr>
              <a:t>  +    subunits (15000 mw)</a:t>
            </a:r>
            <a:endParaRPr lang="en-GB" altLang="en-US"/>
          </a:p>
          <a:p>
            <a:pPr>
              <a:buFontTx/>
              <a:buNone/>
            </a:pPr>
            <a:endParaRPr lang="en-GB" altLang="en-US" smtClean="0"/>
          </a:p>
          <a:p>
            <a:pPr>
              <a:buFontTx/>
              <a:buNone/>
            </a:pPr>
            <a:r>
              <a:rPr lang="fa-IR" altLang="en-US" smtClean="0"/>
              <a:t> </a:t>
            </a:r>
            <a:r>
              <a:rPr lang="en-GB" altLang="en-US" smtClean="0"/>
              <a:t>(</a:t>
            </a:r>
            <a:r>
              <a:rPr lang="en-GB" altLang="en-US" err="1"/>
              <a:t>hCG</a:t>
            </a:r>
            <a:r>
              <a:rPr lang="en-GB" altLang="en-US" smtClean="0"/>
              <a:t>)</a:t>
            </a:r>
            <a:r>
              <a:rPr lang="fa-IR" altLang="en-US" smtClean="0"/>
              <a:t>    </a:t>
            </a:r>
            <a:r>
              <a:rPr lang="en-GB" altLang="en-US" smtClean="0"/>
              <a:t>common</a:t>
            </a:r>
            <a:r>
              <a:rPr lang="fa-IR" altLang="en-US" smtClean="0"/>
              <a:t> </a:t>
            </a:r>
            <a:r>
              <a:rPr lang="en-GB" altLang="en-US"/>
              <a:t>	     hormone specific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066" y="588238"/>
            <a:ext cx="2485059" cy="1015663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 rtl="1"/>
            <a:r>
              <a:rPr lang="fa-IR" sz="280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محرک غده </a:t>
            </a:r>
            <a:r>
              <a:rPr lang="fa-IR" sz="280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تیروئید</a:t>
            </a:r>
            <a:r>
              <a:rPr lang="en-US" sz="280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3200" smtClean="0">
                <a:solidFill>
                  <a:srgbClr val="00B0F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(TSH)</a:t>
            </a:r>
            <a:r>
              <a:rPr lang="en-US" sz="2800" smtClean="0">
                <a:solidFill>
                  <a:srgbClr val="00B0F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smtClean="0">
                <a:solidFill>
                  <a:srgbClr val="00B0F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:</a:t>
            </a:r>
            <a:endParaRPr lang="en-US" sz="16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0754" y="785586"/>
            <a:ext cx="7419703" cy="46166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cs typeface="B Nazanin" panose="00000400000000000000" pitchFamily="2" charset="-78"/>
              </a:rPr>
              <a:t>اثر زودرس </a:t>
            </a:r>
            <a:r>
              <a:rPr lang="en-US" sz="2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TSH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تیروئید در ظرف مدت چند دقیقه و به صورت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فعالیت در کلیه ی مراحل بیوستز هورمون های تیروئیدی و اثر دیرس آن پس از چند روز و به صورت </a:t>
            </a:r>
            <a:r>
              <a:rPr lang="fa-IR" sz="28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افزایش </a:t>
            </a:r>
            <a:r>
              <a:rPr lang="fa-IR" sz="28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سنتز پروتئین ها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فسفولیپید ها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اسید های نوکلئیک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زیاد شدن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تعداد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سلول های تیروئیدی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بروز میکند.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به نظر می آید که اثرات دیرس بیشتر حاصل عمل متعاقب </a:t>
            </a:r>
            <a:r>
              <a:rPr lang="fa-IR" sz="28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هورمون های تیروئیدی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باشند. 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29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82307" y="366712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a-IR" sz="3200" dirty="0">
                <a:solidFill>
                  <a:srgbClr val="00B05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:</a:t>
            </a:r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(TSH</a:t>
            </a:r>
            <a:r>
              <a:rPr lang="fa-I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نحوه </a:t>
            </a:r>
            <a:r>
              <a:rPr lang="fa-I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تنظیم سنتز و </a:t>
            </a:r>
            <a:r>
              <a:rPr lang="fa-I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ترشح </a:t>
            </a:r>
            <a:r>
              <a:rPr lang="fa-I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/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</a:br>
            <a:endParaRPr lang="en-US" dirty="0">
              <a:solidFill>
                <a:srgbClr val="00B05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2068" y="560829"/>
            <a:ext cx="5329164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ترشح این هورمون از یک سو تحت تاثیر هورمون آزاد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کننده </a:t>
            </a:r>
            <a:r>
              <a:rPr lang="fa-IR" sz="2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تیروتروپین</a:t>
            </a:r>
            <a:r>
              <a:rPr lang="en-US" sz="2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(TRH) </a:t>
            </a:r>
            <a:r>
              <a:rPr lang="fa-IR" sz="2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از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و از سوی دیگر تحت اثر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تنظیم منفی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هورمون های </a:t>
            </a:r>
            <a:r>
              <a:rPr lang="fa-IR" sz="28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غده </a:t>
            </a:r>
            <a:r>
              <a:rPr lang="fa-IR" sz="28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تیروئید (</a:t>
            </a:r>
            <a:r>
              <a:rPr lang="en-US" sz="28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T3</a:t>
            </a:r>
            <a:r>
              <a:rPr lang="fa-IR" sz="28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en-US" sz="28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T4</a:t>
            </a:r>
            <a:r>
              <a:rPr lang="fa-IR" sz="28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)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قرار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دارد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هورمون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فعال تیروئید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قادر است هم از تولید 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TRH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از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جلوگیری کند و هم مانع اثر </a:t>
            </a:r>
            <a:r>
              <a:rPr 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TRH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در سلول های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هیپوفیز پیشین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گردد.   </a:t>
            </a:r>
          </a:p>
          <a:p>
            <a:pPr algn="r" rtl="1"/>
            <a:r>
              <a:rPr lang="fa-IR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a-I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a-I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228486"/>
            <a:ext cx="4346110" cy="37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9548" y="1278383"/>
            <a:ext cx="5969000" cy="418576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cs typeface="B Nazanin" panose="00000400000000000000" pitchFamily="2" charset="-78"/>
              </a:rPr>
              <a:t>هنگامی که غلظت </a:t>
            </a:r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a-I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آزاد در پلاسما </a:t>
            </a:r>
            <a:r>
              <a:rPr lang="fa-IR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کم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شود </a:t>
            </a:r>
            <a:r>
              <a:rPr lang="fa-IR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با آزاد کردن مقدار بیشتری </a:t>
            </a:r>
            <a:r>
              <a:rPr lang="en-US" sz="28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TRH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باعث ترشح بیشتر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TSH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از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هیپوفیز پیشین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در نهایت امر تولید بیشتر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هورمون های تیروئیدی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میگردد.</a:t>
            </a:r>
          </a:p>
          <a:p>
            <a:pPr algn="r" rtl="1"/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4" name="Picture 2" descr="Thyroid-Stimulating Hormone | AACC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30" y="1075184"/>
            <a:ext cx="3401061" cy="37581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</p:spTree>
    <p:extLst>
      <p:ext uri="{BB962C8B-B14F-4D97-AF65-F5344CB8AC3E}">
        <p14:creationId xmlns:p14="http://schemas.microsoft.com/office/powerpoint/2010/main" val="811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514" y="986972"/>
            <a:ext cx="8316686" cy="470898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هورمون</a:t>
            </a:r>
            <a:r>
              <a:rPr lang="en-US" sz="24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r>
              <a:rPr lang="en-US" sz="20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و </a:t>
            </a:r>
            <a:r>
              <a:rPr lang="en-US" sz="24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در هیپوتالاموس بر روی ترشح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سوماتواستاتین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نیز موثر میباشند و ترشح آن را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میدهند و متعاقبا</a:t>
            </a:r>
            <a:r>
              <a:rPr lang="fa-I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سوماتواستاتین</a:t>
            </a:r>
            <a:r>
              <a:rPr lang="fa-I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با مهار کردن ترشح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TSH</a:t>
            </a:r>
            <a:r>
              <a:rPr lang="en-US" sz="32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از سنتز و ترشح بیشتر هورمون های </a:t>
            </a:r>
            <a:r>
              <a:rPr lang="fa-I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تیروئیدی</a:t>
            </a:r>
            <a:r>
              <a:rPr lang="fa-IR" sz="2800" dirty="0">
                <a:solidFill>
                  <a:srgbClr val="008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جلوگیری میکند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en-US" sz="24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TRH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یک تری پپتید خنثی شامل 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اسید پیروگلوتامیک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>
                <a:solidFill>
                  <a:srgbClr val="D60093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هیستیدین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پرولین آمید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میباشد.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373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348" y="862879"/>
            <a:ext cx="9448800" cy="109654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fa-IR">
                <a:solidFill>
                  <a:schemeClr val="tx1">
                    <a:lumMod val="95000"/>
                    <a:lumOff val="5000"/>
                  </a:schemeClr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بیوشیمی دو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9679" y="2469607"/>
            <a:ext cx="9174481" cy="351318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 rtl="1"/>
            <a:r>
              <a:rPr lang="fa-IR" sz="540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نام و نام خانوادگی : افسانه رحیمی</a:t>
            </a:r>
            <a:endParaRPr lang="fa-IR" sz="5400">
              <a:solidFill>
                <a:srgbClr val="7030A0"/>
              </a:solidFill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algn="ctr"/>
            <a:r>
              <a:rPr lang="fa-IR" sz="540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نام </a:t>
            </a:r>
            <a:r>
              <a:rPr lang="fa-IR" sz="540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استاد</a:t>
            </a:r>
            <a:r>
              <a:rPr lang="fa-IR" sz="540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: سرکار </a:t>
            </a:r>
            <a:r>
              <a:rPr lang="fa-IR" sz="540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خانم فرهمند</a:t>
            </a:r>
          </a:p>
          <a:p>
            <a:pPr algn="ctr"/>
            <a:r>
              <a:rPr lang="fa-IR" sz="540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از صفحه  395 </a:t>
            </a:r>
            <a:r>
              <a:rPr lang="fa-IR" sz="540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تا 408 </a:t>
            </a:r>
            <a:endParaRPr lang="en-US" sz="5400">
              <a:solidFill>
                <a:srgbClr val="7030A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14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0913" y="1675564"/>
            <a:ext cx="6531429" cy="58477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marL="571500" indent="-571500" algn="r" rtl="1">
              <a:buFont typeface="Wingdings" panose="05000000000000000000" pitchFamily="2" charset="2"/>
              <a:buChar char="§"/>
            </a:pP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420913" y="1190535"/>
            <a:ext cx="9676676" cy="39703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این پپتید 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TRH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در ظرف مدت یک دقیقه باعث زیاد شدن غلظت </a:t>
            </a:r>
            <a:r>
              <a:rPr lang="en-US" sz="2800" b="1" dirty="0" err="1" smtClean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cAMP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در سلول های </a:t>
            </a:r>
            <a:r>
              <a:rPr lang="fa-IR" sz="2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هیپوفیز پیشین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تحریک ترشح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TSH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میگردد، باوجود این به نظر می آید که این هورمون نیز مانند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GnRH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بیشتر به کمک سیستم </a:t>
            </a:r>
            <a:r>
              <a:rPr lang="fa-IR" sz="2800" b="1" dirty="0" smtClean="0">
                <a:solidFill>
                  <a:srgbClr val="0033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کلسیم_فسفولیپید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پیام خود را به </a:t>
            </a:r>
            <a:r>
              <a:rPr lang="fa-IR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هسته سلولی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منتقل میسازد.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44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4800" y="1819786"/>
            <a:ext cx="7912100" cy="20313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ترکیبات 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آلفا آدرنرژیک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نیز دارای اثر محرک در ترشح </a:t>
            </a:r>
            <a:r>
              <a:rPr lang="en-US" sz="2400" b="1" dirty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TSH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می باشند؛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بدینسان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واکنش بدن در مقابل سرما را که منجر به ترشح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بیشتر</a:t>
            </a:r>
            <a:r>
              <a:rPr lang="fa-IR" sz="2800" b="1" dirty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تیروئیدی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میگردد میتوان توجیه کرد.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3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8332" y="1629592"/>
            <a:ext cx="7994468" cy="332398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 smtClean="0">
                <a:cs typeface="B Nazanin" panose="00000400000000000000" pitchFamily="2" charset="-78"/>
              </a:rPr>
              <a:t>نیمه عمر 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پلاسما </a:t>
            </a:r>
            <a:r>
              <a:rPr lang="fa-IR" sz="2800" dirty="0" smtClean="0">
                <a:solidFill>
                  <a:srgbClr val="0033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کوتاه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در حدود 4 دقیقه است، به همین دلیل نمیتوان این هورمون را به عنوان یک داروی دیر اثر بکار برد ولی می توان از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آ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 در موارد </a:t>
            </a:r>
            <a:r>
              <a:rPr lang="fa-IR" sz="28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هیپوتیروئیدی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برای تشخیص افتراقی منشا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یا </a:t>
            </a:r>
            <a:r>
              <a:rPr lang="fa-I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هیپوفیزی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بهره جست. 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21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5700" y="1895986"/>
            <a:ext cx="8432800" cy="20313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این ترتیب پس از تزریق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TRH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بیمار اگر مقدار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TSH</a:t>
            </a:r>
            <a:r>
              <a:rPr lang="fa-I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</a:t>
            </a:r>
            <a:r>
              <a:rPr lang="fa-I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990099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پلاسما</a:t>
            </a:r>
            <a:r>
              <a:rPr lang="fa-IR" sz="2800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یابد دلیل وجود</a:t>
            </a:r>
            <a:r>
              <a:rPr lang="fa-IR" sz="2800" b="1" dirty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اختلال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هیپوتالاموس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در صورتی که مقدار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TSH</a:t>
            </a:r>
            <a:r>
              <a:rPr lang="fa-IR" sz="2800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تغییر نکند دلیل </a:t>
            </a:r>
            <a:r>
              <a:rPr lang="fa-I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کم کاری هیپوفیزی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262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11699" y="356220"/>
            <a:ext cx="4640815" cy="5855449"/>
          </a:xfrm>
          <a:prstGeom prst="rect">
            <a:avLst/>
          </a:prstGeom>
          <a:effectLst>
            <a:softEdge rad="127000"/>
          </a:effectLst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این گروه عبارتند از </a:t>
            </a:r>
            <a:r>
              <a:rPr lang="fa-IR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سه پپتید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با خواص </a:t>
            </a:r>
            <a:r>
              <a:rPr lang="fa-IR" sz="2800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هورمونی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(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en-US" sz="24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LPH</a:t>
            </a:r>
            <a:r>
              <a:rPr lang="fa-IR" sz="28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) و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چند پپتید دیگر مانند 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آندورفین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که بیشتر نقش </a:t>
            </a:r>
            <a:r>
              <a:rPr lang="fa-IR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میانجی های عصبی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و یا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تنظیم کننده عصبی</a:t>
            </a:r>
            <a:r>
              <a:rPr lang="fa-IR" sz="2800" dirty="0">
                <a:solidFill>
                  <a:srgbClr val="0000FF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را به عهده دارند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.</a:t>
            </a:r>
            <a:endParaRPr lang="en-US" sz="28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 </a:t>
            </a:r>
            <a:r>
              <a:rPr lang="fa-I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یک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پروتئین پیش ساز شامل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285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اسید آمینه است که توسط یک ژن واحد ساخته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میشود.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857" y="258805"/>
            <a:ext cx="4091577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گروه های مشتق از پرواوپیوملانوکورتین </a:t>
            </a:r>
            <a:r>
              <a:rPr lang="en-US" sz="2800" dirty="0" smtClean="0">
                <a:cs typeface="B Nazanin" panose="00000400000000000000" pitchFamily="2" charset="-78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(POMC)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ro-opiomelanocortin joining peptide(14-23) | C43H72N14O14 - PubChem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6" y="2414080"/>
            <a:ext cx="3598637" cy="35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304" y="1648870"/>
            <a:ext cx="9593943" cy="369331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محل اصلی فعالیت این ژن سلول های </a:t>
            </a:r>
            <a:r>
              <a:rPr lang="fa-IR" sz="2800" dirty="0">
                <a:solidFill>
                  <a:srgbClr val="CC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لب پیشین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CC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میانی هیپوفیز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است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ولی از آنجایی که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یا ترکیبات مشابه آن در بافت های دیگر مانند </a:t>
            </a:r>
            <a:r>
              <a:rPr lang="fa-IR" sz="2800" dirty="0" smtClean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مغز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 smtClean="0">
                <a:solidFill>
                  <a:srgbClr val="D60093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جفت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اندام های جنسی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 smtClean="0">
                <a:solidFill>
                  <a:srgbClr val="0033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ریه ها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 smtClean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روده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dirty="0" smtClean="0">
                <a:solidFill>
                  <a:srgbClr val="3333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سلول های لنفوسیت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نیز یافت می شوند به نظر می آید ژن مربوط در این بافت ها نیز قادر به فعالیت باشد. </a:t>
            </a:r>
          </a:p>
          <a:p>
            <a:pPr algn="r" rtl="1"/>
            <a:endParaRPr lang="fa-I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endParaRPr lang="fa-I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79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2628" y="227478"/>
            <a:ext cx="8665029" cy="594778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endParaRPr lang="fa-I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سلول های </a:t>
            </a:r>
            <a:r>
              <a:rPr lang="fa-IR" sz="2800" b="1" dirty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لب پیشین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میانی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دارای سرنوشت یکسانی نیست. </a:t>
            </a:r>
            <a:r>
              <a:rPr lang="fa-IR" sz="2800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لب میانی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بعضی گونه های حیوانی </a:t>
            </a:r>
            <a:r>
              <a:rPr lang="fa-IR" sz="2800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بسیار فعال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 باشد ولی در انسان در </a:t>
            </a:r>
            <a:r>
              <a:rPr lang="fa-I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دوران جنینی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در زن در </a:t>
            </a:r>
            <a:r>
              <a:rPr lang="fa-I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هفته های آخر بارداری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فعالیت داشته و در سنین دیگر فعالیت چندانی ندارد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بافت های</a:t>
            </a:r>
            <a:r>
              <a:rPr lang="fa-IR" sz="2800" b="1" dirty="0">
                <a:solidFill>
                  <a:srgbClr val="990099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محیطی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(جفت، مغز، اندام های تناسلی مرد) دارای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سرنوشتی </a:t>
            </a:r>
            <a:r>
              <a:rPr lang="fa-I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مشابه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لب میانی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هیپوفیز میباشد.</a:t>
            </a:r>
            <a:endParaRPr lang="fa-I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a-I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004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0986" y="930728"/>
            <a:ext cx="8708571" cy="4832092"/>
          </a:xfrm>
          <a:prstGeom prst="rect">
            <a:avLst/>
          </a:prstGeom>
          <a:ln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endPara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وجود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تعداد زیادی اسید های آمینه </a:t>
            </a:r>
            <a:r>
              <a:rPr lang="fa-IR" sz="28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دی بازیک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ساختمان </a:t>
            </a:r>
            <a:r>
              <a:rPr lang="en-US" sz="20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 باعث شده است که این پروتئین دارای </a:t>
            </a:r>
            <a:r>
              <a:rPr lang="fa-IR" sz="2800" b="1" dirty="0">
                <a:solidFill>
                  <a:srgbClr val="CC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چندین اتصال پیتیدی </a:t>
            </a:r>
            <a:r>
              <a:rPr lang="fa-IR" sz="2800" b="1" dirty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قابل هیدرولیز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توسط آنزیم های </a:t>
            </a:r>
            <a:r>
              <a:rPr lang="fa-IR" sz="28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شبه تریپسین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باشد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 به همین دلیل در اثر هیدرولیز این پروتیئن پپتید هایی آزاد میگردد که همگی با ریشه های </a:t>
            </a:r>
            <a:r>
              <a:rPr lang="en-US" sz="2800" b="1" dirty="0" err="1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Lys_Arg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،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Arg_Lys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en-US" sz="2800" b="1" dirty="0" err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Arg_Arg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en-US" sz="28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Lys_Lys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آغاز شده اند.</a:t>
            </a:r>
          </a:p>
          <a:p>
            <a:pPr algn="r" rtl="1"/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22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5" y="1907176"/>
            <a:ext cx="4862885" cy="381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2065" y="386715"/>
            <a:ext cx="3804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rgbClr val="7030A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پپتید های حاصل از هیدرولیز </a:t>
            </a:r>
            <a:r>
              <a:rPr lang="fa-IR" sz="3200" dirty="0" smtClean="0">
                <a:solidFill>
                  <a:srgbClr val="7030A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(</a:t>
            </a:r>
            <a:r>
              <a:rPr lang="en-US" sz="2400" dirty="0" smtClean="0">
                <a:solidFill>
                  <a:srgbClr val="7030A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3200" dirty="0" smtClean="0">
                <a:solidFill>
                  <a:srgbClr val="7030A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) </a:t>
            </a:r>
            <a:r>
              <a:rPr lang="fa-IR" sz="32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70071" y="770011"/>
            <a:ext cx="44286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از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اولین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مرحله هیدرولیز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POMC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که در هر دو لب </a:t>
            </a:r>
            <a:r>
              <a:rPr lang="fa-IR" sz="2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پیشین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میانی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صورت میگیرد </a:t>
            </a:r>
            <a:r>
              <a:rPr lang="fa-I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سه پپتید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اصلی آزاد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میگردند: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یک پپتید</a:t>
            </a:r>
            <a:r>
              <a:rPr lang="fa-IR" sz="2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N</a:t>
            </a:r>
            <a:r>
              <a:rPr lang="fa-IR" sz="2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-انتهایی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کوتاه (41 اسید آمینه) شامل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24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یک پپتید معروف به </a:t>
            </a:r>
            <a:r>
              <a:rPr lang="en-US" sz="2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B-LPH</a:t>
            </a: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با (93 اسید آمینه) و یک پپتید</a:t>
            </a:r>
            <a:r>
              <a:rPr lang="fa-IR" sz="28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N</a:t>
            </a:r>
            <a:r>
              <a:rPr lang="fa-IR" sz="28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-انتهایی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نسبتا طولانی (151 اسید آمینه). </a:t>
            </a:r>
          </a:p>
        </p:txBody>
      </p:sp>
    </p:spTree>
    <p:extLst>
      <p:ext uri="{BB962C8B-B14F-4D97-AF65-F5344CB8AC3E}">
        <p14:creationId xmlns:p14="http://schemas.microsoft.com/office/powerpoint/2010/main" val="33505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39658" y="769257"/>
            <a:ext cx="4571999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 smtClean="0">
                <a:cs typeface="B Nazanin" panose="00000400000000000000" pitchFamily="2" charset="-78"/>
              </a:rPr>
              <a:t>در لب </a:t>
            </a:r>
            <a:r>
              <a:rPr lang="fa-IR" sz="2800" dirty="0" smtClean="0">
                <a:solidFill>
                  <a:srgbClr val="C00000"/>
                </a:solidFill>
                <a:cs typeface="B Nazanin" panose="00000400000000000000" pitchFamily="2" charset="-78"/>
              </a:rPr>
              <a:t>پیشین</a:t>
            </a:r>
            <a:r>
              <a:rPr lang="fa-IR" sz="2800" dirty="0" smtClean="0">
                <a:cs typeface="B Nazanin" panose="00000400000000000000" pitchFamily="2" charset="-78"/>
              </a:rPr>
              <a:t> در اثر هیدرولیز پپتید </a:t>
            </a:r>
            <a:r>
              <a:rPr lang="en-US" sz="2400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a-IR" sz="2400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a-IR" sz="2800" dirty="0" smtClean="0">
                <a:solidFill>
                  <a:srgbClr val="CC00CC"/>
                </a:solidFill>
                <a:cs typeface="B Nazanin" panose="00000400000000000000" pitchFamily="2" charset="-78"/>
              </a:rPr>
              <a:t>انتهایی </a:t>
            </a:r>
            <a:r>
              <a:rPr lang="fa-IR" sz="2800" dirty="0" smtClean="0">
                <a:cs typeface="B Nazanin" panose="00000400000000000000" pitchFamily="2" charset="-78"/>
              </a:rPr>
              <a:t>کوتاه </a:t>
            </a:r>
            <a:r>
              <a:rPr lang="fa-IR" sz="2800" dirty="0" smtClean="0">
                <a:solidFill>
                  <a:srgbClr val="7030A0"/>
                </a:solidFill>
                <a:cs typeface="B Nazanin" panose="00000400000000000000" pitchFamily="2" charset="-78"/>
              </a:rPr>
              <a:t>یک</a:t>
            </a:r>
            <a:r>
              <a:rPr lang="fa-IR" sz="2800" dirty="0" smtClean="0">
                <a:cs typeface="B Nazanin" panose="00000400000000000000" pitchFamily="2" charset="-78"/>
              </a:rPr>
              <a:t> مولکول </a:t>
            </a:r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cs typeface="B Nazanin" panose="00000400000000000000" pitchFamily="2" charset="-78"/>
              </a:rPr>
              <a:t> (39 اسید آمینه) آزاد میگردد و معمولا هیدرولیز در همین مرحله متوقف میشود. در لب 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میانی</a:t>
            </a:r>
            <a:r>
              <a:rPr lang="fa-IR" sz="2800" dirty="0" smtClean="0">
                <a:cs typeface="B Nazanin" panose="00000400000000000000" pitchFamily="2" charset="-78"/>
              </a:rPr>
              <a:t> از هیدرولیز </a:t>
            </a:r>
            <a:r>
              <a:rPr lang="en-US" sz="2400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cs typeface="B Nazanin" panose="00000400000000000000" pitchFamily="2" charset="-78"/>
              </a:rPr>
              <a:t> دو پپتید، یکی</a:t>
            </a:r>
            <a:r>
              <a:rPr lang="en-US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    </a:t>
            </a:r>
            <a:r>
              <a:rPr lang="en-US" sz="2400" dirty="0" err="1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aMSH</a:t>
            </a:r>
            <a:r>
              <a:rPr lang="en-US" sz="24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و دیگری </a:t>
            </a:r>
            <a:r>
              <a:rPr lang="en-US" sz="2800" dirty="0" smtClean="0">
                <a:solidFill>
                  <a:srgbClr val="CC0000"/>
                </a:solidFill>
                <a:cs typeface="B Nazanin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fa-IR" sz="2800" dirty="0" smtClean="0">
                <a:cs typeface="B Nazanin" panose="00000400000000000000" pitchFamily="2" charset="-78"/>
              </a:rPr>
              <a:t>که یک پپتید شبیه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cs typeface="B Nazanin" panose="00000400000000000000" pitchFamily="2" charset="-78"/>
              </a:rPr>
              <a:t> است آزاد میگردد.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3" y="1575630"/>
            <a:ext cx="4300480" cy="337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8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3900" y="1296566"/>
            <a:ext cx="8765867" cy="1891134"/>
          </a:xfrm>
        </p:spPr>
        <p:txBody>
          <a:bodyPr>
            <a:normAutofit fontScale="90000"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پس از پیوند با پروتئین پذیرنده خود در سلول های</a:t>
            </a:r>
            <a:r>
              <a:rPr lang="fa-IR" sz="3100" dirty="0" smtClean="0">
                <a:solidFill>
                  <a:srgbClr val="FFC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31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جسم زرد </a:t>
            </a: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تولید </a:t>
            </a:r>
            <a:r>
              <a:rPr lang="fa-IR" sz="3100" b="1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پروژسترون</a:t>
            </a: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میکند</a:t>
            </a:r>
            <a:r>
              <a:rPr lang="en-US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و در سلول های </a:t>
            </a:r>
            <a:r>
              <a:rPr lang="fa-IR" sz="3100" b="1" dirty="0" smtClean="0">
                <a:solidFill>
                  <a:srgbClr val="C0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لیدیگ بیضه ها </a:t>
            </a: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تولید </a:t>
            </a:r>
            <a:r>
              <a:rPr lang="fa-IR" sz="3100" b="1" dirty="0" smtClean="0">
                <a:solidFill>
                  <a:srgbClr val="00B0F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تستوسترون</a:t>
            </a: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را تحریک میکند.</a:t>
            </a:r>
            <a:b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en-US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en-US" sz="31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/>
            </a:r>
            <a:b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en-US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en-US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32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200" dirty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3200" dirty="0">
                <a:solidFill>
                  <a:schemeClr val="tx1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br>
              <a:rPr lang="fa-IR" sz="3200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en-US" sz="3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799" y="469900"/>
            <a:ext cx="3260959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FF0000"/>
                </a:solidFill>
                <a:cs typeface="B Nazanin" panose="00000400000000000000" pitchFamily="2" charset="-78"/>
              </a:rPr>
              <a:t>هورمون محرک جسم </a:t>
            </a:r>
            <a:r>
              <a:rPr lang="fa-IR" sz="24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زرد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</a:t>
            </a:r>
            <a:r>
              <a:rPr lang="fa-I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05" y="3308512"/>
            <a:ext cx="9325480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این هورمون باعث فعال شدن واکنشهای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سنتزکلسترول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از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ریشه استات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تبدیل شدن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کلسترول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به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2</a:t>
            </a:r>
            <a:r>
              <a:rPr lang="fa-I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الفا هیدروکسی کلسترول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میگردد که هر دو واکنش از مراحل مهم در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سنتز استروئید ها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(</a:t>
            </a:r>
            <a:r>
              <a:rPr lang="fa-IR" sz="28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پروژسترون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و </a:t>
            </a:r>
            <a:r>
              <a:rPr lang="fa-IR" sz="28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تستوسترون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) هستند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34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1269" y="211558"/>
                <a:ext cx="9127530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fa-IR" sz="2800" dirty="0" smtClean="0">
                    <a:cs typeface="B Nazanin" panose="00000400000000000000" pitchFamily="2" charset="-78"/>
                  </a:rPr>
                  <a:t>از هیدرولیز </a:t>
                </a:r>
                <a:r>
                  <a:rPr lang="en-US" sz="2400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B-LPH</a:t>
                </a:r>
                <a:r>
                  <a:rPr lang="fa-IR" sz="2800" dirty="0">
                    <a:cs typeface="B Nazanin" panose="00000400000000000000" pitchFamily="2" charset="-78"/>
                  </a:rPr>
                  <a:t> در لب </a:t>
                </a:r>
                <a:r>
                  <a:rPr lang="fa-IR" sz="2800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میانی</a:t>
                </a:r>
                <a:r>
                  <a:rPr lang="fa-IR" sz="2800" dirty="0">
                    <a:cs typeface="B Nazanin" panose="00000400000000000000" pitchFamily="2" charset="-78"/>
                  </a:rPr>
                  <a:t> در مرحله ی اول </a:t>
                </a:r>
                <a:r>
                  <a:rPr lang="fa-IR" sz="2800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یک مولکول </a:t>
                </a:r>
                <a14:m>
                  <m:oMath xmlns:m="http://schemas.openxmlformats.org/officeDocument/2006/math">
                    <m:r>
                      <a:rPr lang="fa-IR" sz="2400" i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  <m:r>
                      <a:rPr lang="fa-IR" sz="240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-LPH</a:t>
                </a:r>
                <a:r>
                  <a:rPr lang="fa-IR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a-IR" sz="2800" dirty="0">
                    <a:cs typeface="B Nazanin" panose="00000400000000000000" pitchFamily="2" charset="-78"/>
                  </a:rPr>
                  <a:t>و </a:t>
                </a:r>
                <a:r>
                  <a:rPr lang="fa-IR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یک</a:t>
                </a:r>
                <a:r>
                  <a:rPr lang="fa-IR" sz="2800" dirty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cs typeface="B Nazanin" panose="00000400000000000000" pitchFamily="2" charset="-78"/>
                  </a:rPr>
                  <a:t>مولکول </a:t>
                </a:r>
                <a:r>
                  <a:rPr lang="fa-IR" sz="28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بتا آندورفین </a:t>
                </a:r>
                <a:r>
                  <a:rPr lang="fa-IR" sz="2800" dirty="0">
                    <a:cs typeface="B Nazanin" panose="00000400000000000000" pitchFamily="2" charset="-78"/>
                  </a:rPr>
                  <a:t>و در مرحله ی دوم از </a:t>
                </a:r>
                <a14:m>
                  <m:oMath xmlns:m="http://schemas.openxmlformats.org/officeDocument/2006/math">
                    <m:r>
                      <a:rPr lang="fa-IR" sz="2400" i="1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  <m:r>
                      <a:rPr lang="fa-IR" sz="2400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-LPH</a:t>
                </a:r>
                <a:r>
                  <a:rPr lang="fa-IR" sz="2800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یک</a:t>
                </a:r>
                <a:r>
                  <a:rPr lang="fa-IR" sz="2800" dirty="0"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cs typeface="B Nazanin" panose="00000400000000000000" pitchFamily="2" charset="-78"/>
                  </a:rPr>
                  <a:t>مولکول</a:t>
                </a:r>
                <a:r>
                  <a:rPr lang="en-US" sz="2400" dirty="0" smtClean="0">
                    <a:solidFill>
                      <a:srgbClr val="CC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B-MSH </a:t>
                </a:r>
                <a:r>
                  <a:rPr lang="fa-IR" sz="28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cs typeface="B Nazanin" panose="00000400000000000000" pitchFamily="2" charset="-78"/>
                  </a:rPr>
                  <a:t>و از </a:t>
                </a:r>
                <a:r>
                  <a:rPr lang="fa-IR" sz="2800" dirty="0">
                    <a:solidFill>
                      <a:srgbClr val="FF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بتا آندروفین </a:t>
                </a:r>
                <a:r>
                  <a:rPr lang="fa-IR" sz="2800" dirty="0">
                    <a:cs typeface="B Nazanin" panose="00000400000000000000" pitchFamily="2" charset="-78"/>
                  </a:rPr>
                  <a:t>یک مولکول</a:t>
                </a:r>
                <a14:m>
                  <m:oMath xmlns:m="http://schemas.openxmlformats.org/officeDocument/2006/math">
                    <m:r>
                      <a:rPr lang="fa-IR" sz="2400" b="0" i="0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fa-IR" sz="2400" i="1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  <m:r>
                      <a:rPr lang="fa-IR" sz="2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sz="2800" dirty="0" smtClean="0">
                    <a:cs typeface="B Nazanin" panose="00000400000000000000" pitchFamily="2" charset="-78"/>
                  </a:rPr>
                  <a:t>و </a:t>
                </a:r>
                <a:r>
                  <a:rPr lang="fa-IR" sz="2800" dirty="0">
                    <a:cs typeface="B Nazanin" panose="00000400000000000000" pitchFamily="2" charset="-78"/>
                  </a:rPr>
                  <a:t>یا </a:t>
                </a:r>
                <a:r>
                  <a:rPr lang="en-US" sz="2400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a-IR" sz="2800" dirty="0">
                    <a:cs typeface="B Nazanin" panose="00000400000000000000" pitchFamily="2" charset="-78"/>
                  </a:rPr>
                  <a:t> آندروفین تولید میشود.</a:t>
                </a:r>
                <a:endParaRPr lang="en-US" sz="2800" dirty="0">
                  <a:cs typeface="B Nazanin" panose="00000400000000000000" pitchFamily="2" charset="-78"/>
                </a:endParaRPr>
              </a:p>
              <a:p>
                <a:pPr marL="457200" indent="-457200" algn="r" rtl="1">
                  <a:buFont typeface="Wingdings" panose="05000000000000000000" pitchFamily="2" charset="2"/>
                  <a:buChar char="q"/>
                </a:pPr>
                <a:endParaRPr lang="en-US" sz="32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9" y="211558"/>
                <a:ext cx="9127530" cy="2523768"/>
              </a:xfrm>
              <a:prstGeom prst="rect">
                <a:avLst/>
              </a:prstGeom>
              <a:blipFill>
                <a:blip r:embed="rId2"/>
                <a:stretch>
                  <a:fillRect l="-1737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69" y="2406667"/>
            <a:ext cx="5456393" cy="4407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38919" y="2735326"/>
                <a:ext cx="4367824" cy="3093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dirty="0">
                  <a:cs typeface="B Nazanin" panose="00000400000000000000" pitchFamily="2" charset="-78"/>
                </a:endParaRPr>
              </a:p>
              <a:p>
                <a:pPr marL="457200" indent="-457200" algn="r" rt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fa-IR" sz="2800" dirty="0">
                    <a:cs typeface="B Nazanin" panose="00000400000000000000" pitchFamily="2" charset="-78"/>
                  </a:rPr>
                  <a:t>از هیدرولیز پپتید</a:t>
                </a:r>
                <a:r>
                  <a:rPr lang="fa-IR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fa-IR" sz="2800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-انتهایی </a:t>
                </a:r>
                <a:r>
                  <a:rPr lang="fa-IR" sz="2800" dirty="0">
                    <a:cs typeface="B Nazanin" panose="00000400000000000000" pitchFamily="2" charset="-78"/>
                  </a:rPr>
                  <a:t>که از رشته پلی پپتیدی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POMC</a:t>
                </a:r>
                <a:r>
                  <a:rPr lang="fa-IR" sz="2800" dirty="0">
                    <a:cs typeface="B Nazanin" panose="00000400000000000000" pitchFamily="2" charset="-78"/>
                  </a:rPr>
                  <a:t> باقی مانده بود</a:t>
                </a:r>
                <a:r>
                  <a:rPr lang="fa-IR" sz="2800" dirty="0" smtClean="0"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cs typeface="B Nazanin" panose="00000400000000000000" pitchFamily="2" charset="-78"/>
                  </a:rPr>
                  <a:t>نیز</a:t>
                </a:r>
                <a:r>
                  <a:rPr lang="fa-IR" sz="2800" dirty="0" smtClean="0"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cs typeface="B Nazanin" panose="00000400000000000000" pitchFamily="2" charset="-78"/>
                  </a:rPr>
                  <a:t>هورمون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fa-IR" sz="2400" i="1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MSH</m:t>
                    </m:r>
                    <m:r>
                      <a:rPr lang="fa-IR" sz="240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sz="2800" dirty="0" smtClean="0">
                    <a:cs typeface="B Nazanin" panose="00000400000000000000" pitchFamily="2" charset="-78"/>
                  </a:rPr>
                  <a:t>تولید </a:t>
                </a:r>
                <a:r>
                  <a:rPr lang="fa-IR" sz="2800" dirty="0">
                    <a:cs typeface="B Nazanin" panose="00000400000000000000" pitchFamily="2" charset="-78"/>
                  </a:rPr>
                  <a:t>میگردد.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919" y="2735326"/>
                <a:ext cx="4367824" cy="3093154"/>
              </a:xfrm>
              <a:prstGeom prst="rect">
                <a:avLst/>
              </a:prstGeom>
              <a:blipFill>
                <a:blip r:embed="rId4"/>
                <a:stretch>
                  <a:fillRect l="-4330" r="-2514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6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6188" y="768132"/>
            <a:ext cx="3635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r" rtl="1"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از اولین مرحله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هیدرولیز</a:t>
            </a:r>
            <a:r>
              <a:rPr lang="en-US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en-US" sz="20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            که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هر دو لب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2494" y="860464"/>
            <a:ext cx="210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80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میانی</a:t>
            </a:r>
            <a:r>
              <a:rPr lang="fa-IR" sz="2800" smtClean="0">
                <a:solidFill>
                  <a:srgbClr val="CC0000"/>
                </a:solidFill>
                <a:cs typeface="B Nazanin" panose="00000400000000000000" pitchFamily="2" charset="-78"/>
              </a:rPr>
              <a:t> 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endParaRPr lang="fa-IR" sz="2800">
              <a:solidFill>
                <a:srgbClr val="CC0000"/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80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پیشین</a:t>
            </a:r>
            <a:endParaRPr lang="en-US" sz="280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8657" y="824652"/>
            <a:ext cx="1869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صورت میگیرد سه پپتید اصلی </a:t>
            </a:r>
            <a:r>
              <a:rPr lang="fa-IR" sz="2800" dirty="0" smtClean="0">
                <a:cs typeface="B Nazanin" panose="00000400000000000000" pitchFamily="2" charset="-78"/>
              </a:rPr>
              <a:t>آزاد میگردد.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3000" y="3092231"/>
            <a:ext cx="3094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پپتید هایی که در اثر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هیدرولیز</a:t>
            </a:r>
            <a:r>
              <a:rPr lang="en-US" sz="20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     تولید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میشوند بویژه در </a:t>
            </a:r>
            <a:r>
              <a:rPr lang="fa-IR" sz="28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لب میانی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تحت تأثیر واکنش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هایی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2384" y="3188895"/>
            <a:ext cx="276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گلیکوزیله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شدن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11800" y="3918504"/>
            <a:ext cx="2661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استیله شدن </a:t>
            </a:r>
            <a:endParaRPr lang="en-US" sz="280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3971" y="4691363"/>
            <a:ext cx="256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280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فسفوریله </a:t>
            </a:r>
            <a:r>
              <a:rPr lang="fa-IR" sz="280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شدن</a:t>
            </a:r>
            <a:endParaRPr lang="en-US" sz="280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878" y="3092231"/>
            <a:ext cx="2306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قرار میگیرند.</a:t>
            </a:r>
            <a:r>
              <a:rPr lang="en-US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en-US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که در فعالیت </a:t>
            </a:r>
            <a:r>
              <a:rPr lang="fa-I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زیستی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انها تأثیرات فراوان میگذارد</a:t>
            </a:r>
            <a:r>
              <a:rPr lang="fa-IR" sz="24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356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629" y="957943"/>
            <a:ext cx="8055428" cy="3916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cs typeface="B Nazanin" panose="00000400000000000000" pitchFamily="2" charset="-78"/>
              </a:rPr>
              <a:t>برفرض مثال </a:t>
            </a:r>
            <a:r>
              <a:rPr lang="en-US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aMSH</a:t>
            </a:r>
            <a:r>
              <a:rPr lang="fa-IR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استیله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میشود و تجربه نشان میدهد که </a:t>
            </a:r>
            <a:r>
              <a:rPr lang="en-US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aMSH</a:t>
            </a:r>
            <a:r>
              <a:rPr lang="fa-IR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استیله شده خیل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بیشتر از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aMSH</a:t>
            </a:r>
            <a:r>
              <a:rPr lang="fa-IR" sz="2800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معمولی فعالیت دارد و یا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آندروفین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لب </a:t>
            </a:r>
            <a:r>
              <a:rPr lang="fa-IR" sz="28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میانی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بسرعت استیله میشود ولی برخلاف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aMSH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فعالیت زیستی </a:t>
            </a:r>
            <a:r>
              <a:rPr lang="fa-IR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آندروفین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اثر استیله شدن </a:t>
            </a:r>
            <a:r>
              <a:rPr lang="fa-IR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کم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میشود به طوری که </a:t>
            </a:r>
            <a:r>
              <a:rPr lang="fa-IR" sz="2800" b="1" dirty="0" smtClean="0">
                <a:solidFill>
                  <a:srgbClr val="3333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آندروفین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استیله شده </a:t>
            </a:r>
            <a:r>
              <a:rPr lang="fa-IR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هزار بار </a:t>
            </a:r>
            <a:r>
              <a:rPr lang="fa-I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کم تر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از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آندوفین </a:t>
            </a:r>
            <a:r>
              <a:rPr lang="fa-IR" sz="2800" b="1" dirty="0" smtClean="0">
                <a:solidFill>
                  <a:srgbClr val="0033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معمولی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فعال است.</a:t>
            </a:r>
          </a:p>
        </p:txBody>
      </p:sp>
    </p:spTree>
    <p:extLst>
      <p:ext uri="{BB962C8B-B14F-4D97-AF65-F5344CB8AC3E}">
        <p14:creationId xmlns:p14="http://schemas.microsoft.com/office/powerpoint/2010/main" val="13748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1783" y="1483362"/>
            <a:ext cx="8177349" cy="33239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از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این رو به نظر می آید که </a:t>
            </a:r>
            <a:r>
              <a:rPr lang="fa-IR" sz="2800" b="1" dirty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آندروفین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لب </a:t>
            </a:r>
            <a:r>
              <a:rPr lang="fa-IR" sz="2800" b="1" dirty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میانی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هیپوفیز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نقش فعالی نداشته باشد در حالی که در 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بتا آندروفین </a:t>
            </a:r>
            <a:r>
              <a:rPr lang="fa-IR" sz="2800" b="1" dirty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استیله نشده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بسیار فعال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است. </a:t>
            </a: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4130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4970" y="3103630"/>
            <a:ext cx="3585029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اثرات </a:t>
            </a:r>
            <a:r>
              <a:rPr lang="fa-IR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بیولوژیک</a:t>
            </a: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) </a:t>
            </a:r>
            <a:r>
              <a:rPr lang="fa-IR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) 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84217" y="287475"/>
                <a:ext cx="613954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ACTH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- رشد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غدد </a:t>
                </a:r>
                <a:r>
                  <a:rPr lang="fa-IR" sz="2800" dirty="0" smtClean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فوق کلیوی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تولید </a:t>
                </a:r>
                <a:r>
                  <a:rPr lang="fa-IR" sz="2800" dirty="0" smtClean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هورمون های استروئیدی</a:t>
                </a:r>
                <a:endParaRPr lang="fa-I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MSH</a:t>
                </a:r>
                <a:r>
                  <a:rPr lang="fa-IR" sz="2800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-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پخش و پراکنده کردن دانه های </a:t>
                </a:r>
                <a:r>
                  <a:rPr lang="fa-IR" sz="2800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ملانین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در </a:t>
                </a:r>
                <a:r>
                  <a:rPr lang="fa-IR" sz="2800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دوزیستان</a:t>
                </a: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رشد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 فعالیت سلول های </a:t>
                </a:r>
                <a:r>
                  <a:rPr lang="fa-IR" sz="2800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استرولی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در</a:t>
                </a:r>
                <a:r>
                  <a:rPr lang="fa-IR" sz="36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3200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بیضه </a:t>
                </a:r>
                <a:r>
                  <a:rPr lang="fa-IR" sz="3200" dirty="0" smtClean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ها</a:t>
                </a: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قدرت یادگیری و برخی صفات جنسی</a:t>
                </a:r>
                <a:r>
                  <a:rPr lang="fa-IR" sz="16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/>
                </a:r>
                <a:br>
                  <a:rPr lang="fa-IR" sz="16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</a:br>
                <a:endParaRPr lang="en-US" sz="1600" dirty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" y="287475"/>
                <a:ext cx="6139544" cy="3108543"/>
              </a:xfrm>
              <a:prstGeom prst="rect">
                <a:avLst/>
              </a:prstGeom>
              <a:blipFill>
                <a:blip r:embed="rId2"/>
                <a:stretch>
                  <a:fillRect t="-1961" r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76103" y="3281290"/>
            <a:ext cx="574765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LPH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- هیدرولیز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چربی ها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آزاد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کردن </a:t>
            </a:r>
            <a:r>
              <a:rPr lang="fa-IR" sz="2800" b="1" dirty="0">
                <a:solidFill>
                  <a:srgbClr val="C0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اسید های </a:t>
            </a:r>
            <a:r>
              <a:rPr lang="fa-IR" sz="2800" b="1" dirty="0" smtClean="0">
                <a:solidFill>
                  <a:srgbClr val="C0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چرب.</a:t>
            </a: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fa-IR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بتا اندورفین-مسکن درد 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endParaRPr lang="en-US" sz="1600" dirty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r" rt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8698" y="4624785"/>
            <a:ext cx="4585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خصوصیات</a:t>
            </a:r>
            <a:r>
              <a:rPr lang="fa-I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رفتاری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325190" y="5193526"/>
            <a:ext cx="4898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تنظیم </a:t>
            </a:r>
            <a:r>
              <a:rPr lang="fa-IR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حرارت بدن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فشار خون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</a:t>
            </a:r>
            <a:r>
              <a:rPr lang="fa-IR" sz="2800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/>
            </a:r>
            <a:br>
              <a:rPr lang="fa-IR" sz="2800" dirty="0">
                <a:solidFill>
                  <a:srgbClr val="FF33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انقباض عضلات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اندام های تناسلی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04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605" y="377990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: </a:t>
            </a:r>
            <a:r>
              <a:rPr lang="fa-IR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)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a-IR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نحوه </a:t>
            </a:r>
            <a:r>
              <a:rPr lang="fa-I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تنظیم سنتز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9898" y="1287244"/>
            <a:ext cx="85288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حالی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که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فقط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</a:t>
            </a:r>
            <a:r>
              <a:rPr lang="fa-IR" sz="2800" dirty="0">
                <a:solidFill>
                  <a:srgbClr val="99FFCC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پنج</a:t>
            </a:r>
            <a:r>
              <a:rPr lang="fa-IR" sz="2800" dirty="0">
                <a:solidFill>
                  <a:srgbClr val="99FFCC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درصد سلول های </a:t>
            </a:r>
            <a:r>
              <a:rPr lang="fa-IR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لب</a:t>
            </a:r>
            <a:r>
              <a:rPr lang="fa-IR" sz="2800" dirty="0">
                <a:solidFill>
                  <a:srgbClr val="99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پیشین</a:t>
            </a:r>
            <a:r>
              <a:rPr lang="fa-IR" sz="2800" dirty="0">
                <a:solidFill>
                  <a:srgbClr val="99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سنتز می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شود، این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پروتئین تقریبا توسط کلیه ی سلول های </a:t>
            </a:r>
            <a:r>
              <a:rPr lang="fa-IR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لب میانی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ساخته می شود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     </a:t>
            </a:r>
            <a:r>
              <a:rPr lang="fa-IR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الف:</a:t>
            </a:r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لب پیشین</a:t>
            </a:r>
            <a:endParaRPr lang="fa-IR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عامل اصلی تنظیم سنتز و ترشح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</a:t>
            </a:r>
            <a:r>
              <a:rPr lang="fa-IR" sz="2800" b="1" dirty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لب پیشین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رمون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آزاد کننده ی </a:t>
            </a:r>
            <a:r>
              <a:rPr lang="fa-IR" sz="2800" b="1" dirty="0">
                <a:solidFill>
                  <a:srgbClr val="0066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هیپوتالاموسی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یعنی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است که به کمک یک سیستم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</a:t>
            </a:r>
            <a:r>
              <a:rPr lang="en-US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وابسته به</a:t>
            </a:r>
            <a:r>
              <a:rPr lang="fa-IR" sz="2800" dirty="0">
                <a:solidFill>
                  <a:srgbClr val="99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کلسیم</a:t>
            </a:r>
            <a:r>
              <a:rPr lang="fa-IR" sz="2800" dirty="0">
                <a:solidFill>
                  <a:srgbClr val="99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عمل میکند.   </a:t>
            </a:r>
            <a:b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</a:br>
            <a:r>
              <a:rPr lang="fa-IR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6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899" y="1721757"/>
            <a:ext cx="8563429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cs typeface="B Nazanin" panose="00000400000000000000" pitchFamily="2" charset="-78"/>
              </a:rPr>
              <a:t>هورمون های </a:t>
            </a:r>
            <a:r>
              <a:rPr lang="fa-IR" sz="28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گلیکوکورتیکوئیدی</a:t>
            </a:r>
            <a:r>
              <a:rPr lang="fa-IR" sz="2800" dirty="0" smtClean="0">
                <a:cs typeface="B Nazanin" panose="00000400000000000000" pitchFamily="2" charset="-78"/>
              </a:rPr>
              <a:t> در جهت مخالف 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اثر میکند زیرا این هورمون ها قادرند </a:t>
            </a:r>
            <a:r>
              <a:rPr lang="fa-IR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مستقیما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اثرات </a:t>
            </a:r>
            <a:r>
              <a:rPr lang="en-US" sz="2400" b="1" dirty="0" smtClean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را در </a:t>
            </a:r>
            <a:r>
              <a:rPr lang="fa-IR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لب پیشین</a:t>
            </a:r>
            <a:r>
              <a:rPr lang="fa-I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خنثی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سازند و یا به طور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غیر مستقیم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با جلوگیری از ترشح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33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توسط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مانع سنتز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</a:t>
            </a:r>
            <a:r>
              <a:rPr lang="fa-IR" sz="2800" b="1" dirty="0" smtClean="0">
                <a:solidFill>
                  <a:srgbClr val="D60093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لب پیشین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گردند. </a:t>
            </a:r>
          </a:p>
        </p:txBody>
      </p:sp>
    </p:spTree>
    <p:extLst>
      <p:ext uri="{BB962C8B-B14F-4D97-AF65-F5344CB8AC3E}">
        <p14:creationId xmlns:p14="http://schemas.microsoft.com/office/powerpoint/2010/main" val="290121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3222" y="1782914"/>
            <a:ext cx="8451669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تجربه نشان میدهد خارج کردن غدد </a:t>
            </a:r>
            <a:r>
              <a:rPr lang="fa-I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فوق کلیوی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حیوان که منجر به 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کاهش شدید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هورمون های </a:t>
            </a:r>
            <a:r>
              <a:rPr lang="fa-IR" sz="2800" b="1" dirty="0" smtClean="0">
                <a:solidFill>
                  <a:srgbClr val="FF0066"/>
                </a:solidFill>
                <a:cs typeface="B Nazanin" panose="00000400000000000000" pitchFamily="2" charset="-78"/>
              </a:rPr>
              <a:t>گلیکوکورتیکوئیدی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D60093"/>
                </a:solidFill>
                <a:cs typeface="B Nazanin" panose="00000400000000000000" pitchFamily="2" charset="-78"/>
              </a:rPr>
              <a:t>افزایش</a:t>
            </a:r>
            <a:r>
              <a:rPr lang="fa-IR" sz="2800" dirty="0">
                <a:cs typeface="B Nazanin" panose="00000400000000000000" pitchFamily="2" charset="-78"/>
              </a:rPr>
              <a:t> جبرانی </a:t>
            </a:r>
            <a:r>
              <a:rPr 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میگردد در نهایت امر موجب میشود تا فعالیت ژن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POMC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20 برابر گردد</a:t>
            </a:r>
            <a:r>
              <a:rPr lang="fa-IR" sz="3200" dirty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3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8470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100" y="943428"/>
            <a:ext cx="8563429" cy="461664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cs typeface="B Nazanin" panose="00000400000000000000" pitchFamily="2" charset="-78"/>
              </a:rPr>
              <a:t>هورمون های </a:t>
            </a:r>
            <a:r>
              <a:rPr lang="fa-IR" sz="2800" b="1" dirty="0" smtClean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گلیکوکورتیکوئیدی</a:t>
            </a:r>
            <a:r>
              <a:rPr lang="fa-IR" sz="2800" dirty="0" smtClean="0">
                <a:cs typeface="B Nazanin" panose="00000400000000000000" pitchFamily="2" charset="-78"/>
              </a:rPr>
              <a:t> علاوه بر </a:t>
            </a:r>
            <a:r>
              <a:rPr lang="fa-IR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اثر مخالف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که به </a:t>
            </a:r>
            <a:r>
              <a:rPr lang="fa-IR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کندی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از طریق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غیرفعال کردن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عمل رونویسی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ژن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POMC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باعث </a:t>
            </a:r>
            <a:r>
              <a:rPr lang="fa-IR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کاهش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سنتز </a:t>
            </a:r>
            <a:r>
              <a:rPr 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میگردد، قادرند سریعا به طور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مستقیم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نیز ترشح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en-US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جلوگیری نمایند. 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هورمون های </a:t>
            </a:r>
            <a:r>
              <a:rPr lang="fa-IR" sz="2800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وازوپرسین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آلفا آدرنرژیک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نیز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مستقیما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دارای اثر </a:t>
            </a:r>
            <a:r>
              <a:rPr lang="fa-I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محرک ضعیف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در ترشح </a:t>
            </a:r>
            <a:r>
              <a:rPr lang="en-US" sz="2400" b="1" dirty="0" smtClean="0">
                <a:solidFill>
                  <a:srgbClr val="33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هستند.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28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36258658"/>
              </p:ext>
            </p:extLst>
          </p:nvPr>
        </p:nvGraphicFramePr>
        <p:xfrm>
          <a:off x="762726" y="317501"/>
          <a:ext cx="7504974" cy="6540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38679" y="3179867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الف: لب میانی</a:t>
            </a:r>
            <a:r>
              <a:rPr lang="fa-IR" sz="3200" dirty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: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74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89714" y="1748861"/>
            <a:ext cx="55589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معمولا در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چهاردهمین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روز دوران ماهیانه و چند ساعت بعد از اینکه غلظت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</a:t>
            </a:r>
            <a:r>
              <a:rPr lang="fa-I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استرادیول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به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بالا ترین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نقطه خود برسد غلظت هورمون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LH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در </a:t>
            </a:r>
            <a:r>
              <a:rPr lang="fa-IR" sz="28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پلاسما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صورت یک منحنی </a:t>
            </a:r>
            <a:r>
              <a:rPr lang="fa-IR" sz="2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فشرده</a:t>
            </a:r>
            <a:r>
              <a:rPr lang="fa-IR" sz="2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نیز </a:t>
            </a:r>
            <a:r>
              <a:rPr lang="fa-I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میابد.</a:t>
            </a:r>
            <a:endParaRPr lang="fa-IR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  <p:pic>
        <p:nvPicPr>
          <p:cNvPr id="1026" name="Picture 2" descr="مشاهده‌ي علمي - چرخه‌ی جنینی در زنان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" y="463112"/>
            <a:ext cx="4353541" cy="425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02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7778" y="172746"/>
            <a:ext cx="6883721" cy="3186599"/>
            <a:chOff x="940860" y="3321375"/>
            <a:chExt cx="6553467" cy="2766761"/>
          </a:xfrm>
        </p:grpSpPr>
        <p:sp>
          <p:nvSpPr>
            <p:cNvPr id="3" name="Round Same Side Corner Rectangle 2"/>
            <p:cNvSpPr/>
            <p:nvPr/>
          </p:nvSpPr>
          <p:spPr>
            <a:xfrm rot="5400000">
              <a:off x="2866358" y="1460168"/>
              <a:ext cx="2766761" cy="6489176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Round Same Side Corner Rectangle 4"/>
            <p:cNvSpPr txBox="1"/>
            <p:nvPr/>
          </p:nvSpPr>
          <p:spPr>
            <a:xfrm>
              <a:off x="940860" y="3410159"/>
              <a:ext cx="6354114" cy="24966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1430" rIns="11430" bIns="11430" numCol="1" spcCol="1270" anchor="ctr" anchorCtr="0">
              <a:noAutofit/>
            </a:bodyPr>
            <a:lstStyle/>
            <a:p>
              <a:pPr marL="171450" lvl="1" indent="-171450" algn="r" defTabSz="800100" rt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800" kern="1200" dirty="0"/>
            </a:p>
            <a:p>
              <a:pPr marL="285750" lvl="1" indent="-285750" algn="r" defTabSz="1422400" rt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در مقابل </a:t>
              </a:r>
              <a:r>
                <a:rPr lang="fa-IR" sz="2800" kern="1200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لب میانی </a:t>
              </a: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شامل یک شبکه متراکم از رشته های عصبی تراوش کننده </a:t>
              </a:r>
              <a:r>
                <a:rPr lang="fa-IR" sz="2800" kern="1200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دوپامین</a:t>
              </a: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و </a:t>
              </a:r>
              <a:r>
                <a:rPr lang="fa-IR" sz="28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نیز</a:t>
              </a:r>
              <a:r>
                <a:rPr lang="fa-IR" sz="2800" kern="1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 انتهاهای عصبی </a:t>
              </a: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تراوش کننده </a:t>
              </a:r>
              <a:r>
                <a:rPr lang="fa-IR" sz="2800" kern="1200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سروتونین</a:t>
              </a:r>
              <a:r>
                <a:rPr lang="fa-IR" sz="2800" kern="1200" dirty="0" smtClean="0">
                  <a:solidFill>
                    <a:srgbClr val="CC00CC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kern="1200" dirty="0" smtClean="0">
                  <a:solidFill>
                    <a:schemeClr val="tx1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و</a:t>
              </a:r>
              <a:r>
                <a:rPr lang="fa-IR" sz="2800" kern="1200" dirty="0" smtClean="0">
                  <a:solidFill>
                    <a:srgbClr val="008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ک</a:t>
              </a:r>
              <a:r>
                <a:rPr lang="fa-IR" sz="2800" kern="1200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abic Typesetting" panose="03020402040406030203" pitchFamily="66" charset="-78"/>
                  <a:cs typeface="B Nazanin" panose="00000400000000000000" pitchFamily="2" charset="-78"/>
                </a:rPr>
                <a:t>اتکولامین ها </a:t>
              </a: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میباشد</a:t>
              </a:r>
              <a:r>
                <a: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و بدینسان ترکیب های </a:t>
              </a:r>
              <a:r>
                <a:rPr lang="fa-IR" sz="2800" b="1" dirty="0" smtClean="0">
                  <a:solidFill>
                    <a:schemeClr val="accent3">
                      <a:lumMod val="50000"/>
                    </a:schemeClr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مشابه دوپامین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باعث </a:t>
              </a:r>
              <a:r>
                <a:rPr lang="fa-IR" sz="2800" b="1" dirty="0" smtClean="0">
                  <a:solidFill>
                    <a:srgbClr val="7030A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کاهش رونویسی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ژن </a:t>
              </a:r>
              <a:r>
                <a:rPr lang="en-US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 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 </a:t>
              </a:r>
              <a:r>
                <a:rPr lang="en-US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POMC</a:t>
              </a:r>
              <a:r>
                <a:rPr lang="fa-IR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و سنتز </a:t>
              </a:r>
              <a:r>
                <a:rPr lang="en-US" sz="2400" b="1" dirty="0" smtClean="0">
                  <a:solidFill>
                    <a:srgbClr val="006600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mRNA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مربوطه میگردد.</a:t>
              </a:r>
              <a:r>
                <a:rPr lang="fa-IR" sz="1600" kern="1200" dirty="0" smtClean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/>
              </a:r>
              <a:br>
                <a:rPr lang="fa-IR" sz="1600" kern="1200" dirty="0" smtClean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</a:br>
              <a:endParaRPr lang="en-US" sz="2000" kern="12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4" y="193239"/>
            <a:ext cx="1030313" cy="207891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07779" y="3568207"/>
            <a:ext cx="6883721" cy="2766761"/>
            <a:chOff x="1005152" y="2977450"/>
            <a:chExt cx="6489176" cy="2766761"/>
          </a:xfrm>
        </p:grpSpPr>
        <p:sp>
          <p:nvSpPr>
            <p:cNvPr id="7" name="Round Same Side Corner Rectangle 6"/>
            <p:cNvSpPr/>
            <p:nvPr/>
          </p:nvSpPr>
          <p:spPr>
            <a:xfrm rot="5400000">
              <a:off x="2866359" y="1116243"/>
              <a:ext cx="2766761" cy="6489176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ound Same Side Corner Rectangle 4"/>
            <p:cNvSpPr txBox="1"/>
            <p:nvPr/>
          </p:nvSpPr>
          <p:spPr>
            <a:xfrm>
              <a:off x="1005152" y="2977451"/>
              <a:ext cx="6354114" cy="24966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1430" rIns="11430" bIns="11430" numCol="1" spcCol="1270" anchor="ctr" anchorCtr="0">
              <a:noAutofit/>
            </a:bodyPr>
            <a:lstStyle/>
            <a:p>
              <a:pPr marL="171450" lvl="1" indent="-171450" algn="r" defTabSz="800100" rt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600" kern="1200" dirty="0"/>
            </a:p>
            <a:p>
              <a:pPr marL="285750" lvl="1" indent="-285750" algn="r" defTabSz="1422400" rt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a-IR" sz="2800" dirty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در جهت مخالف ترکیبات </a:t>
              </a:r>
              <a:r>
                <a:rPr lang="fa-IR" sz="2800" b="1" dirty="0" smtClean="0">
                  <a:solidFill>
                    <a:srgbClr val="FF0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ضد دوپامین 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موجب </a:t>
              </a:r>
              <a:r>
                <a:rPr lang="fa-IR" sz="2800" b="1" dirty="0" smtClean="0">
                  <a:solidFill>
                    <a:srgbClr val="0000FF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افزایش</a:t>
              </a:r>
              <a:r>
                <a:rPr lang="fa-IR" sz="28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سنتز </a:t>
              </a:r>
              <a:r>
                <a:rPr lang="en-US" sz="2400" b="1" dirty="0" smtClean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POMC</a:t>
              </a:r>
              <a:r>
                <a:rPr lang="fa-I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میگردند. </a:t>
              </a:r>
              <a:r>
                <a:rPr lang="fa-IR" sz="2800" b="1" dirty="0" smtClean="0">
                  <a:solidFill>
                    <a:srgbClr val="FF6600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سروتونین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و هورمون های </a:t>
              </a:r>
              <a:r>
                <a:rPr lang="fa-IR" sz="2800" b="1" dirty="0" smtClean="0">
                  <a:solidFill>
                    <a:srgbClr val="D60093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آلفا آدرنرژیک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نیز محرک سنتز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POMC</a:t>
              </a:r>
              <a:r>
                <a:rPr lang="fa-IR" sz="24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در </a:t>
              </a:r>
              <a:r>
                <a:rPr lang="fa-IR" sz="2800" b="1" dirty="0" smtClean="0">
                  <a:solidFill>
                    <a:srgbClr val="003366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لب میانی 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هستند. مهم ترین هورمون مشتق از </a:t>
              </a:r>
              <a:r>
                <a:rPr lang="en-US" sz="24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POMC</a:t>
              </a:r>
              <a:r>
                <a:rPr lang="fa-IR" sz="24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28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هورمون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ACTH</a:t>
              </a:r>
              <a:r>
                <a:rPr lang="en-US" sz="24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24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است.</a:t>
              </a:r>
              <a:endParaRPr lang="en-US" sz="1600" kern="1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4" y="3568208"/>
            <a:ext cx="1030313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90575661"/>
              </p:ext>
            </p:extLst>
          </p:nvPr>
        </p:nvGraphicFramePr>
        <p:xfrm>
          <a:off x="2221230" y="293186"/>
          <a:ext cx="8239760" cy="620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8686" y="293186"/>
            <a:ext cx="2784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هورمون محرک قسمت قشری غدد فوق </a:t>
            </a:r>
            <a:r>
              <a:rPr lang="fa-IR" sz="2800" dirty="0" smtClean="0"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کلیوی     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a-I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solidFill>
                  <a:srgbClr val="FF0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: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62" y="1965414"/>
            <a:ext cx="28575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72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0800000">
            <a:off x="1031966" y="3240359"/>
            <a:ext cx="8452394" cy="1893343"/>
          </a:xfrm>
          <a:prstGeom prst="rect">
            <a:avLst/>
          </a:prstGeom>
        </p:spPr>
        <p:style>
          <a:lnRef idx="2">
            <a:schemeClr val="accent4">
              <a:hueOff val="-911834"/>
              <a:satOff val="-4605"/>
              <a:lumOff val="-647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/>
          <p:cNvGrpSpPr/>
          <p:nvPr/>
        </p:nvGrpSpPr>
        <p:grpSpPr>
          <a:xfrm>
            <a:off x="2194560" y="444137"/>
            <a:ext cx="7037727" cy="3569287"/>
            <a:chOff x="1967185" y="2473922"/>
            <a:chExt cx="6272574" cy="2867017"/>
          </a:xfrm>
        </p:grpSpPr>
        <p:sp>
          <p:nvSpPr>
            <p:cNvPr id="7" name="Rounded Rectangle 6"/>
            <p:cNvSpPr/>
            <p:nvPr/>
          </p:nvSpPr>
          <p:spPr>
            <a:xfrm>
              <a:off x="1967185" y="2473922"/>
              <a:ext cx="6272574" cy="286701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911834"/>
                <a:satOff val="-4605"/>
                <a:lumOff val="-6470"/>
                <a:alphaOff val="0"/>
              </a:schemeClr>
            </a:fillRef>
            <a:effectRef idx="0">
              <a:schemeClr val="accent4">
                <a:hueOff val="-911834"/>
                <a:satOff val="-4605"/>
                <a:lumOff val="-647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107141" y="2613878"/>
              <a:ext cx="5992662" cy="25871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18010" tIns="0" rIns="218010" bIns="0" numCol="1" spcCol="1270" anchor="ctr" anchorCtr="0">
              <a:noAutofit/>
            </a:bodyPr>
            <a:lstStyle/>
            <a:p>
              <a:pPr lvl="0" algn="r" defTabSz="1244600" rtl="1">
                <a:spcBef>
                  <a:spcPct val="0"/>
                </a:spcBef>
                <a:spcAft>
                  <a:spcPct val="35000"/>
                </a:spcAft>
              </a:pP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در ساختمان </a:t>
              </a:r>
              <a:r>
                <a:rPr lang="en-US" sz="2800" kern="12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en-US" sz="2400" b="1" kern="12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ACTH</a:t>
              </a:r>
              <a:r>
                <a:rPr lang="fa-IR" sz="2800" kern="12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24 اسید آمینه اول از طرف </a:t>
              </a:r>
              <a:r>
                <a:rPr lang="en-US" sz="2400" kern="1200" dirty="0" smtClean="0">
                  <a:solidFill>
                    <a:srgbClr val="D60093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N</a:t>
              </a:r>
              <a:r>
                <a:rPr lang="fa-IR" sz="2800" kern="1200" dirty="0" smtClean="0">
                  <a:solidFill>
                    <a:srgbClr val="D60093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-انتهایی </a:t>
              </a:r>
              <a:r>
                <a:rPr lang="fa-IR" sz="2800" kern="12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نقش اساسی را دربروز </a:t>
              </a:r>
              <a:r>
                <a:rPr lang="fa-IR" sz="2800" kern="1200" dirty="0" smtClean="0">
                  <a:solidFill>
                    <a:srgbClr val="FF0066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خواص زیستی </a:t>
              </a:r>
              <a:r>
                <a:rPr lang="fa-IR" sz="2800" kern="12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هورمون به عهده دارند و نظم و ردیف آنها درگونه های مختلف کاملا </a:t>
              </a:r>
              <a:r>
                <a:rPr lang="fa-IR" sz="2800" kern="12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B Nazanin" panose="00000400000000000000" pitchFamily="2" charset="-78"/>
                </a:rPr>
                <a:t>یکسان</a:t>
              </a:r>
              <a:r>
                <a:rPr lang="fa-IR" sz="2800" kern="1200" dirty="0" smtClean="0">
                  <a:latin typeface="Times New Roman" panose="02020603050405020304" pitchFamily="18" charset="0"/>
                  <a:cs typeface="B Nazanin" panose="00000400000000000000" pitchFamily="2" charset="-78"/>
                </a:rPr>
                <a:t> است در حالی که 16 اسید آمینه باقیمانده در فعالیت هورمون موثر نبوده و ردیف آنها درگونه های مختلف تغییر میکند.</a:t>
              </a:r>
              <a:endParaRPr lang="en-US" sz="2800" kern="1200" dirty="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37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659009"/>
              </p:ext>
            </p:extLst>
          </p:nvPr>
        </p:nvGraphicFramePr>
        <p:xfrm>
          <a:off x="796926" y="174171"/>
          <a:ext cx="8738959" cy="612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6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3429" y="2921172"/>
            <a:ext cx="9014050" cy="1592771"/>
          </a:xfrm>
          <a:prstGeom prst="rect">
            <a:avLst/>
          </a:prstGeom>
        </p:spPr>
        <p:style>
          <a:lnRef idx="2">
            <a:schemeClr val="accent2">
              <a:hueOff val="-2964286"/>
              <a:satOff val="14200"/>
              <a:lumOff val="1313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/>
          <p:cNvGrpSpPr/>
          <p:nvPr/>
        </p:nvGrpSpPr>
        <p:grpSpPr>
          <a:xfrm>
            <a:off x="1320799" y="650842"/>
            <a:ext cx="7433353" cy="2863515"/>
            <a:chOff x="436947" y="3488497"/>
            <a:chExt cx="7899171" cy="2178289"/>
          </a:xfrm>
        </p:grpSpPr>
        <p:sp>
          <p:nvSpPr>
            <p:cNvPr id="4" name="Rounded Rectangle 3"/>
            <p:cNvSpPr/>
            <p:nvPr/>
          </p:nvSpPr>
          <p:spPr>
            <a:xfrm>
              <a:off x="436947" y="3488497"/>
              <a:ext cx="7899171" cy="217828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964286"/>
                <a:satOff val="14200"/>
                <a:lumOff val="13137"/>
                <a:alphaOff val="0"/>
              </a:schemeClr>
            </a:fillRef>
            <a:effectRef idx="0">
              <a:schemeClr val="accent2">
                <a:hueOff val="-2964286"/>
                <a:satOff val="14200"/>
                <a:lumOff val="131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/>
            <p:cNvSpPr txBox="1"/>
            <p:nvPr/>
          </p:nvSpPr>
          <p:spPr>
            <a:xfrm>
              <a:off x="543282" y="3594832"/>
              <a:ext cx="7686501" cy="19656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218" tIns="0" rIns="231218" bIns="0" numCol="1" spcCol="1270" anchor="ctr" anchorCtr="0">
              <a:noAutofit/>
            </a:bodyPr>
            <a:lstStyle/>
            <a:p>
              <a:pPr lvl="0" algn="r" defTabSz="1244600" rtl="1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800" kern="1200" dirty="0" smtClean="0">
                  <a:cs typeface="B Nazanin" panose="00000400000000000000" pitchFamily="2" charset="-78"/>
                </a:rPr>
                <a:t>از سوی دیگر با افزایش سرعت واکنش تبدیل </a:t>
              </a:r>
              <a:r>
                <a:rPr lang="fa-IR" sz="2800" b="1" kern="1200" dirty="0" smtClean="0">
                  <a:solidFill>
                    <a:srgbClr val="0070C0"/>
                  </a:solidFill>
                  <a:cs typeface="B Nazanin" panose="00000400000000000000" pitchFamily="2" charset="-78"/>
                </a:rPr>
                <a:t>کلسترول</a:t>
              </a:r>
              <a:r>
                <a:rPr lang="fa-IR" sz="2800" kern="1200" dirty="0" smtClean="0">
                  <a:cs typeface="B Nazanin" panose="00000400000000000000" pitchFamily="2" charset="-78"/>
                </a:rPr>
                <a:t> به </a:t>
              </a:r>
              <a:r>
                <a:rPr lang="fa-IR" sz="2800" b="1" kern="1200" dirty="0" smtClean="0">
                  <a:solidFill>
                    <a:srgbClr val="006600"/>
                  </a:solidFill>
                  <a:cs typeface="B Nazanin" panose="00000400000000000000" pitchFamily="2" charset="-78"/>
                </a:rPr>
                <a:t>پرگننولون </a:t>
              </a:r>
              <a:r>
                <a:rPr lang="fa-IR" sz="2800" kern="1200" dirty="0" smtClean="0">
                  <a:cs typeface="B Nazanin" panose="00000400000000000000" pitchFamily="2" charset="-78"/>
                </a:rPr>
                <a:t>واکنش های</a:t>
              </a:r>
              <a:r>
                <a:rPr lang="fa-IR" sz="2800" b="1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rPr>
                <a:t> استروئیدسازی </a:t>
              </a:r>
              <a:r>
                <a:rPr lang="fa-IR" sz="2800" kern="1200" dirty="0" smtClean="0">
                  <a:cs typeface="B Nazanin" panose="00000400000000000000" pitchFamily="2" charset="-78"/>
                </a:rPr>
                <a:t>را تقویت مینماید. </a:t>
              </a:r>
              <a:r>
                <a:rPr lang="fa-IR" sz="2800" b="1" dirty="0" smtClean="0">
                  <a:solidFill>
                    <a:srgbClr val="D60093"/>
                  </a:solidFill>
                  <a:cs typeface="B Nazanin" panose="00000400000000000000" pitchFamily="2" charset="-78"/>
                </a:rPr>
                <a:t>پرگننولون </a:t>
              </a:r>
              <a:r>
                <a:rPr lang="fa-IR" sz="2800" b="1" kern="1200" dirty="0" smtClean="0">
                  <a:solidFill>
                    <a:srgbClr val="D60093"/>
                  </a:solidFill>
                  <a:cs typeface="B Nazanin" panose="00000400000000000000" pitchFamily="2" charset="-78"/>
                </a:rPr>
                <a:t>استروئید </a:t>
              </a:r>
              <a:r>
                <a:rPr lang="fa-IR" sz="2800" b="1" kern="1200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پیش ساز </a:t>
              </a:r>
              <a:r>
                <a:rPr lang="fa-IR" sz="2800" kern="1200" dirty="0" smtClean="0">
                  <a:cs typeface="B Nazanin" panose="00000400000000000000" pitchFamily="2" charset="-78"/>
                </a:rPr>
                <a:t>کلیه هورمون های </a:t>
              </a:r>
              <a:r>
                <a:rPr lang="fa-IR" sz="2800" b="1" kern="1200" dirty="0" smtClean="0">
                  <a:solidFill>
                    <a:srgbClr val="003366"/>
                  </a:solidFill>
                  <a:cs typeface="B Nazanin" panose="00000400000000000000" pitchFamily="2" charset="-78"/>
                </a:rPr>
                <a:t>استروئیدی</a:t>
              </a:r>
              <a:r>
                <a:rPr lang="fa-IR" sz="2800" kern="1200" dirty="0" smtClean="0">
                  <a:cs typeface="B Nazanin" panose="00000400000000000000" pitchFamily="2" charset="-78"/>
                </a:rPr>
                <a:t> است. </a:t>
              </a:r>
              <a:endParaRPr lang="en-US" sz="2800" kern="1200" dirty="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909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0343" y="512655"/>
            <a:ext cx="49929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اثر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محرک </a:t>
            </a:r>
            <a:r>
              <a:rPr lang="en-US" sz="2400" b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در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دراز مدت منجر به 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زیاد هورمون های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گلیکوکورتیکوئیدی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،</a:t>
            </a:r>
            <a:r>
              <a:rPr lang="fa-IR" sz="2800" b="1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مینرالوکورتیکوئیدی</a:t>
            </a:r>
            <a:r>
              <a:rPr lang="fa-IR" sz="2800" b="1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استروئید های پیش ساز هورمون های مرد ساز </a:t>
            </a:r>
            <a:r>
              <a:rPr lang="fa-IR" sz="28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(دهیدرواپی آندورسترون)</a:t>
            </a:r>
            <a:r>
              <a:rPr lang="fa-IR" sz="2800" b="1" dirty="0">
                <a:solidFill>
                  <a:srgbClr val="0033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میگردد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در حالی که در شرایط فیزیولوژیک طبیعی اثر آن بیشتر برروی هورمون های</a:t>
            </a:r>
            <a:r>
              <a:rPr lang="fa-IR" sz="2800" b="1" dirty="0">
                <a:solidFill>
                  <a:srgbClr val="FF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گلیکوکورتیکوئید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میباشد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. 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1026" name="Picture 2" descr="غدد فوق کلیوی یا غده‌های آدرنال(Adrenal) - link10.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" y="666554"/>
            <a:ext cx="4134848" cy="560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07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726" y="1919982"/>
            <a:ext cx="8294914" cy="276998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CC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32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مانند سایر هورمون های پپتیدی با پروتئین پذیرنده خود در غشا سلولی پیوند مییابد و با فعال ساختن آنزیم </a:t>
            </a:r>
            <a:r>
              <a:rPr lang="fa-IR" sz="2800" b="1" dirty="0">
                <a:solidFill>
                  <a:srgbClr val="FF0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آدنیلات سیکلاز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در ظرف مدت چند ثانیه باعث افزایش غلظت </a:t>
            </a:r>
            <a:r>
              <a:rPr lang="en-US" sz="2400" b="1" dirty="0" err="1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cAMP</a:t>
            </a:r>
            <a:r>
              <a:rPr lang="fa-IR" sz="20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داخل سلول میگردد.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352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57746" y="2777170"/>
            <a:ext cx="85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</a:rPr>
              <a:t>ACTH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5" y="1901373"/>
            <a:ext cx="3852355" cy="35888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0883" y="1578796"/>
            <a:ext cx="501097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عامل اصلی در تنظیم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ترشح </a:t>
            </a:r>
            <a:r>
              <a:rPr lang="en-US" sz="24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نیز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هورمون </a:t>
            </a:r>
            <a:r>
              <a:rPr lang="en-US" sz="2400" b="1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از</a:t>
            </a:r>
            <a:r>
              <a:rPr lang="en-US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یک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طرف و هورمون های </a:t>
            </a:r>
            <a:r>
              <a:rPr lang="fa-IR" sz="2800" dirty="0">
                <a:solidFill>
                  <a:srgbClr val="CC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گلیکوکورتیکوئید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از طرف دیگر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هستند. علاوه بر این غلظت های زیاد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نیز ممکن است از طریق یک </a:t>
            </a:r>
            <a:r>
              <a:rPr lang="fa-IR" sz="2800" b="1" dirty="0" smtClean="0">
                <a:solidFill>
                  <a:srgbClr val="FF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قوس کوتاه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مستقیما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مانع ترشح </a:t>
            </a:r>
            <a:r>
              <a:rPr lang="en-US" sz="2400" b="1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CRH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 گردد.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5165" y="290286"/>
            <a:ext cx="366399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نحوه تنظیم سنتز و ترشح :</a:t>
            </a:r>
            <a:endParaRPr lang="en-US" sz="28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480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485" y="1883118"/>
            <a:ext cx="8085909" cy="20313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سیستم اعصاب مرکزی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نیز در تنظیم سنتز و ترشح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دخالت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دارد و این عمل را به کمک تعدادی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ترکیبات واسط عصبی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مانند </a:t>
            </a:r>
            <a:r>
              <a:rPr lang="fa-I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نور اپی نفرین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،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سروتونین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و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استیل کولین</a:t>
            </a:r>
            <a:r>
              <a:rPr lang="fa-IR" sz="2800" dirty="0">
                <a:solidFill>
                  <a:srgbClr val="0070C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انجام میدهد. 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51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932" y="1042128"/>
            <a:ext cx="865196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در شرایط خاص فیزیولوژیک مانند </a:t>
            </a:r>
            <a:r>
              <a:rPr lang="fa-IR" sz="2800" dirty="0">
                <a:solidFill>
                  <a:srgbClr val="7030A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هیپوگلیسمی</a:t>
            </a:r>
            <a:r>
              <a:rPr lang="fa-IR" sz="2800" dirty="0">
                <a:solidFill>
                  <a:srgbClr val="CC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fa-IR" sz="2800" dirty="0">
                <a:solidFill>
                  <a:srgbClr val="FF0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سرما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fa-IR" sz="2800" dirty="0">
                <a:solidFill>
                  <a:srgbClr val="00800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جراحی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، </a:t>
            </a:r>
            <a:r>
              <a:rPr lang="fa-IR" sz="2800" dirty="0">
                <a:solidFill>
                  <a:srgbClr val="FF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تب</a:t>
            </a:r>
            <a:r>
              <a:rPr lang="fa-IR" sz="2800" dirty="0">
                <a:solidFill>
                  <a:srgbClr val="CC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0070C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تروماتیسم</a:t>
            </a:r>
            <a:r>
              <a:rPr lang="fa-IR" sz="2800" dirty="0">
                <a:solidFill>
                  <a:srgbClr val="CC0066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که بدن احتیاج فوری به هورمون های </a:t>
            </a:r>
            <a:r>
              <a:rPr lang="fa-IR" sz="2800" dirty="0">
                <a:solidFill>
                  <a:srgbClr val="00B0F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گلیکوکورتیکوئیدی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دارد. سیستم </a:t>
            </a:r>
            <a:r>
              <a:rPr lang="fa-IR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اعصاب مرکزی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 به کمک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B Nazanin" panose="00000400000000000000" pitchFamily="2" charset="-78"/>
              </a:rPr>
              <a:t>ترکیبات واسط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نام برده شده باعث تحریک سنتز و ترشح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ial" panose="020B0604020202020204" pitchFamily="34" charset="0"/>
                <a:cs typeface="B Nazanin" panose="00000400000000000000" pitchFamily="2" charset="-78"/>
              </a:rPr>
              <a:t>میگردد</a:t>
            </a: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ترشح </a:t>
            </a:r>
            <a:r>
              <a:rPr lang="en-US" sz="24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نیز به صورت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جریانات ضربانی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انجام میگیرد و هر ترشح مدت 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 دقیقه ای ادامه دارد. 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9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8152" y="659320"/>
            <a:ext cx="366370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q"/>
            </a:pPr>
            <a:r>
              <a:rPr lang="fa-IR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این </a:t>
            </a:r>
            <a:r>
              <a:rPr lang="fa-IR" sz="280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 سریع هورمون (که وابسته به اثر قبلی استرادیول میباشد) نقش </a:t>
            </a:r>
            <a:r>
              <a:rPr lang="fa-IR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آغاز کننده ی </a:t>
            </a:r>
            <a:r>
              <a:rPr lang="fa-IR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مرحله </a:t>
            </a:r>
            <a:r>
              <a:rPr lang="fa-IR" sz="280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تخمک گذاری </a:t>
            </a:r>
            <a:r>
              <a:rPr lang="fa-IR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را بر عهده دارد و معمولا چند ساعت بعد،</a:t>
            </a:r>
            <a:r>
              <a:rPr lang="en-US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smtClean="0">
                <a:latin typeface="Times New Roman" panose="02020603050405020304" pitchFamily="18" charset="0"/>
                <a:cs typeface="B Nazanin" panose="00000400000000000000" pitchFamily="2" charset="-78"/>
              </a:rPr>
              <a:t>تخمک گذاری صورت میگیرد.</a:t>
            </a:r>
          </a:p>
          <a:p>
            <a:pPr algn="r" rt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8" y="393208"/>
            <a:ext cx="5735864" cy="3859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261" y="4611231"/>
            <a:ext cx="619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q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پس از انجام 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تخمک گذاری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تبدیل شدن </a:t>
            </a:r>
            <a:r>
              <a:rPr lang="fa-IR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فولیکول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</a:t>
            </a:r>
            <a:r>
              <a:rPr lang="fa-IR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جسم زرد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، هورمون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LH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موجب ادامه فعالیت 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جسم زرد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ترشح هورمون های 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پروژسترون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استرادیول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میگردد. </a:t>
            </a:r>
          </a:p>
          <a:p>
            <a:pPr algn="r" rtl="1"/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441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820677"/>
            <a:ext cx="85053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علاوه بر این، ترشح </a:t>
            </a:r>
            <a:r>
              <a:rPr lang="en-US" sz="24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تابع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تغییرات  شبانه روزی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میباشد به طوری که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بیشترین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ترشح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از ساعت </a:t>
            </a:r>
            <a:r>
              <a:rPr lang="fa-IR" sz="2800" b="1" dirty="0">
                <a:solidFill>
                  <a:srgbClr val="990099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یک الی چهار صبح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0000FF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حداکثر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آن در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یک ساعت بعد از به خواب رفتن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حاصل میگردد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ترشح هورمون های 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گلیکوکورتیکوئیدی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نیز با یک ساعت تاخیر تابع منحنی تغییرات</a:t>
            </a:r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میباشد و هر گونه اختلال در نظم طبیعی ترشح </a:t>
            </a:r>
            <a:r>
              <a:rPr lang="en-US" sz="2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ACTH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متعاقبا هورمون های </a:t>
            </a:r>
            <a:r>
              <a:rPr lang="fa-IR" sz="28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گلیکوکورتیکوئیدی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موجب بروز بیخوابی میگردد.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4520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96778009"/>
              </p:ext>
            </p:extLst>
          </p:nvPr>
        </p:nvGraphicFramePr>
        <p:xfrm>
          <a:off x="367211" y="298400"/>
          <a:ext cx="10477449" cy="6544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66163" y="1191704"/>
                <a:ext cx="4441372" cy="5109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ترشح زیاد </a:t>
                </a:r>
                <a:r>
                  <a:rPr lang="en-US" sz="2400" b="1" dirty="0">
                    <a:solidFill>
                      <a:srgbClr val="FF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ACTH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از </a:t>
                </a:r>
                <a:r>
                  <a:rPr lang="fa-IR" sz="28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منشأ هیپوفیزی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 یا از </a:t>
                </a:r>
                <a:r>
                  <a:rPr lang="fa-IR" sz="28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منشأسلول های سرطانی</a:t>
                </a:r>
                <a:r>
                  <a:rPr lang="fa-IR" sz="28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خارج از هیپوفیز موجب بروز </a:t>
                </a:r>
                <a:r>
                  <a:rPr lang="fa-IR" sz="2800" b="1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سندرم کوشینگ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میگردد و از آنجایی که </a:t>
                </a:r>
                <a:r>
                  <a:rPr lang="en-US" sz="2400" b="1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ACTH</a:t>
                </a:r>
                <a:r>
                  <a:rPr lang="fa-IR" sz="2400" dirty="0" smtClean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به طور خفیف دارای </a:t>
                </a:r>
                <a:r>
                  <a:rPr lang="fa-IR" sz="2800" b="1" dirty="0" smtClean="0">
                    <a:solidFill>
                      <a:srgbClr val="990099"/>
                    </a:solidFill>
                    <a:latin typeface="Times New Roman" panose="02020603050405020304" pitchFamily="18" charset="0"/>
                    <a:cs typeface="B Nazanin" panose="00000400000000000000" pitchFamily="2" charset="-78"/>
                  </a:rPr>
                  <a:t>اثرات مشابه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هورمونهای محرک </a:t>
                </a:r>
                <a:r>
                  <a:rPr lang="fa-IR" sz="2800" b="1" dirty="0" smtClean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B Nazanin" panose="00000400000000000000" pitchFamily="2" charset="-78"/>
                  </a:rPr>
                  <a:t>ملانوسیت</a:t>
                </a:r>
                <a:r>
                  <a:rPr lang="fa-IR" sz="2800" dirty="0" smtClean="0">
                    <a:solidFill>
                      <a:srgbClr val="FF0066"/>
                    </a:solidFill>
                    <a:latin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en-US" sz="2400" b="1" dirty="0" smtClean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B Nazanin" panose="00000400000000000000" pitchFamily="2" charset="-78"/>
                  </a:rPr>
                  <a:t>MSH</a:t>
                </a:r>
                <a:r>
                  <a:rPr lang="fa-IR" sz="2800" dirty="0" smtClean="0">
                    <a:solidFill>
                      <a:srgbClr val="FF0066"/>
                    </a:solidFill>
                    <a:latin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نیز هست و از طرفی ترشح زیاد </a:t>
                </a:r>
                <a:r>
                  <a:rPr lang="en-US" sz="2400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B Nazanin" panose="00000400000000000000" pitchFamily="2" charset="-78"/>
                  </a:rPr>
                  <a:t>ACTH</a:t>
                </a:r>
                <a:r>
                  <a:rPr lang="fa-IR" sz="2800" dirty="0" smtClean="0">
                    <a:solidFill>
                      <a:srgbClr val="FF0066"/>
                    </a:solidFill>
                    <a:latin typeface="Times New Roman" panose="02020603050405020304" pitchFamily="18" charset="0"/>
                    <a:cs typeface="B Nazanin" panose="00000400000000000000" pitchFamily="2" charset="-78"/>
                  </a:rPr>
                  <a:t>،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احتمالا همراه با ترشح</a:t>
                </a:r>
                <a14:m>
                  <m:oMath xmlns:m="http://schemas.openxmlformats.org/officeDocument/2006/math">
                    <m:r>
                      <a:rPr lang="fa-IR" sz="2400" b="0" i="0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fa-IR" sz="2400" b="1" i="1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fa-IR" sz="2400" b="1" i="1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_</m:t>
                    </m:r>
                    <m:r>
                      <a:rPr lang="en-US" sz="2400" b="1" i="1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𝑴𝑺𝑯</m:t>
                    </m:r>
                    <m:r>
                      <a:rPr lang="fa-IR" sz="2400" b="1" i="1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sz="2400" b="1" dirty="0" smtClean="0">
                    <a:solidFill>
                      <a:srgbClr val="CC00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و</a:t>
                </a:r>
                <a:r>
                  <a:rPr lang="fa-IR" sz="2800" dirty="0" smtClean="0">
                    <a:solidFill>
                      <a:srgbClr val="FF0066"/>
                    </a:solidFill>
                    <a:latin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a-IR" sz="24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r>
                      <a:rPr lang="fa-IR" sz="24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_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𝑴𝑺𝑯</m:t>
                    </m:r>
                  </m:oMath>
                </a14:m>
                <a:r>
                  <a:rPr lang="fa-IR" sz="20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fa-IR" sz="2800" dirty="0" smtClean="0">
                    <a:cs typeface="B Nazanin" panose="00000400000000000000" pitchFamily="2" charset="-78"/>
                  </a:rPr>
                  <a:t>نیز میباشد از این رو در بیماران مبتلا به </a:t>
                </a:r>
                <a:r>
                  <a:rPr lang="fa-IR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سندروم کوشینگ </a:t>
                </a:r>
                <a:r>
                  <a:rPr lang="fa-IR" sz="2800" dirty="0" smtClean="0">
                    <a:cs typeface="B Nazanin" panose="00000400000000000000" pitchFamily="2" charset="-78"/>
                  </a:rPr>
                  <a:t>قسمت هایی از پوست بدن تیره میشود.</a:t>
                </a:r>
                <a:endParaRPr lang="en-US" sz="2400" dirty="0"/>
              </a:p>
              <a:p>
                <a:pPr algn="r" rtl="1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163" y="1191704"/>
                <a:ext cx="4441372" cy="5109091"/>
              </a:xfrm>
              <a:prstGeom prst="rect">
                <a:avLst/>
              </a:prstGeom>
              <a:blipFill>
                <a:blip r:embed="rId7"/>
                <a:stretch>
                  <a:fillRect l="-3709" t="-1192" r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1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"/>
          <p:cNvSpPr txBox="1"/>
          <p:nvPr/>
        </p:nvSpPr>
        <p:spPr>
          <a:xfrm>
            <a:off x="3279869" y="-108781"/>
            <a:ext cx="5820229" cy="6881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r" defTabSz="12446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علائم :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1-بیلان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منفی</a:t>
            </a:r>
            <a:r>
              <a:rPr lang="fa-IR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ازت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،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پتاسیم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فسفر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 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2-</a:t>
            </a:r>
            <a:r>
              <a:rPr lang="fa-IR" sz="2800" b="1" kern="12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احتباس سدیم 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در بدن که منجر به </a:t>
            </a:r>
            <a:r>
              <a:rPr lang="fa-IR" sz="2800" b="1" kern="12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افزایش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kern="12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فشار خون و خیز 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میگردد.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3-</a:t>
            </a:r>
            <a:r>
              <a:rPr lang="fa-IR" sz="2800" b="1" kern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افزایش قند خون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4-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افزایش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غلظت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اسیدهای چرب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آزاد در خون.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5-تعداد </a:t>
            </a:r>
            <a:r>
              <a:rPr lang="fa-IR" sz="2800" b="1" kern="1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گویچه های سفید </a:t>
            </a:r>
            <a:r>
              <a:rPr lang="fa-IR" sz="2800" b="1" kern="12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چندهسته ای 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زیاد شده و از تعداد</a:t>
            </a:r>
            <a:r>
              <a:rPr lang="fa-IR" sz="2800" b="1" kern="1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لنفوسیت 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fa-IR" sz="2800" b="1" kern="12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ائوزینوفیل ها </a:t>
            </a:r>
            <a:r>
              <a:rPr lang="fa-IR" sz="2800" b="1" kern="1200" dirty="0" smtClean="0">
                <a:solidFill>
                  <a:srgbClr val="0033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کاسته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میشود. همچنین </a:t>
            </a:r>
            <a:r>
              <a:rPr lang="fa-IR" sz="2800" b="1" kern="12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آتروفی عضلانی 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 یک نوع </a:t>
            </a:r>
            <a:r>
              <a:rPr lang="fa-IR" sz="2800" b="1" kern="1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چاقی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نیز میگردد.</a:t>
            </a:r>
          </a:p>
          <a:p>
            <a:pPr lvl="0" algn="r" defTabSz="1244600" rtl="1">
              <a:spcBef>
                <a:spcPct val="0"/>
              </a:spcBef>
              <a:spcAft>
                <a:spcPct val="35000"/>
              </a:spcAft>
            </a:pPr>
            <a:r>
              <a:rPr lang="fa-IR" sz="28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کاهش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ترشح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اثر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عفونت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تومور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یا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انفارکتوس هیپوفیز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موجب بروز عوارضی در جهت مخالف آنچه شرح داده شده میگردد.</a:t>
            </a:r>
            <a:r>
              <a:rPr lang="fa-IR" sz="2800" kern="1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2" y="581018"/>
            <a:ext cx="3263767" cy="2859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325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/>
              <p:cNvGraphicFramePr/>
              <p:nvPr>
                <p:extLst>
                  <p:ext uri="{D42A27DB-BD31-4B8C-83A1-F6EECF244321}">
                    <p14:modId xmlns:p14="http://schemas.microsoft.com/office/powerpoint/2010/main" val="3144069862"/>
                  </p:ext>
                </p:extLst>
              </p:nvPr>
            </p:nvGraphicFramePr>
            <p:xfrm>
              <a:off x="-391886" y="175623"/>
              <a:ext cx="8853715" cy="66823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Diagram 7"/>
              <p:cNvGraphicFramePr/>
              <p:nvPr>
                <p:extLst>
                  <p:ext uri="{D42A27DB-BD31-4B8C-83A1-F6EECF244321}">
                    <p14:modId xmlns:p14="http://schemas.microsoft.com/office/powerpoint/2010/main" val="3144069862"/>
                  </p:ext>
                </p:extLst>
              </p:nvPr>
            </p:nvGraphicFramePr>
            <p:xfrm>
              <a:off x="-391886" y="175623"/>
              <a:ext cx="8853715" cy="66823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6471921" y="3121893"/>
            <a:ext cx="3713152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3200" b="1" dirty="0" smtClean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هورمون بتا-لیپوتروپین</a:t>
            </a:r>
            <a:r>
              <a:rPr lang="en-US" sz="3200" b="1" dirty="0" smtClean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 (B-LPH) </a:t>
            </a:r>
            <a:endParaRPr lang="en-US" sz="3200" dirty="0">
              <a:solidFill>
                <a:srgbClr val="002060"/>
              </a:solidFill>
            </a:endParaRPr>
          </a:p>
          <a:p>
            <a:pPr algn="r" rtl="1"/>
            <a:r>
              <a:rPr lang="fa-IR" sz="3200" b="1" dirty="0" smtClean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7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21" y="2657221"/>
            <a:ext cx="3644900" cy="3644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83442" y="1847801"/>
            <a:ext cx="2812681" cy="2677656"/>
          </a:xfrm>
          <a:prstGeom prst="rect">
            <a:avLst/>
          </a:prstGeom>
          <a:solidFill>
            <a:srgbClr val="FF66FF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fa-IR" sz="2800" dirty="0" smtClean="0">
                <a:cs typeface="B Nazanin" panose="00000400000000000000" pitchFamily="2" charset="-78"/>
              </a:rPr>
              <a:t> توپی از اندروفین که در طول یک رشته ی فعال توسط م</a:t>
            </a:r>
            <a:r>
              <a:rPr lang="fa-IR" sz="2800" dirty="0">
                <a:cs typeface="B Nazanin" panose="00000400000000000000" pitchFamily="2" charset="-78"/>
              </a:rPr>
              <a:t>و</a:t>
            </a:r>
            <a:r>
              <a:rPr lang="fa-IR" sz="2800" dirty="0" smtClean="0">
                <a:cs typeface="B Nazanin" panose="00000400000000000000" pitchFamily="2" charset="-78"/>
              </a:rPr>
              <a:t>لکول های </a:t>
            </a:r>
            <a:r>
              <a:rPr lang="fa-IR" sz="28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میوزین</a:t>
            </a:r>
            <a:r>
              <a:rPr lang="fa-IR" sz="2800" dirty="0" smtClean="0">
                <a:cs typeface="B Nazanin" panose="00000400000000000000" pitchFamily="2" charset="-78"/>
              </a:rPr>
              <a:t> پروتئینی به طرف </a:t>
            </a:r>
            <a:r>
              <a:rPr lang="fa-IR" sz="2800" dirty="0" smtClean="0">
                <a:solidFill>
                  <a:srgbClr val="CC0000"/>
                </a:solidFill>
                <a:cs typeface="B Nazanin" panose="00000400000000000000" pitchFamily="2" charset="-78"/>
              </a:rPr>
              <a:t>قشر جداری </a:t>
            </a:r>
            <a:r>
              <a:rPr lang="fa-IR" sz="2800" dirty="0" smtClean="0">
                <a:cs typeface="B Nazanin" panose="00000400000000000000" pitchFamily="2" charset="-78"/>
              </a:rPr>
              <a:t>داخلی مغز حمل میشود.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2679" y="562630"/>
            <a:ext cx="2344584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fa-IR" sz="3200" dirty="0">
                <a:solidFill>
                  <a:srgbClr val="CC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اندروفین </a:t>
            </a:r>
            <a:r>
              <a:rPr lang="fa-IR" sz="3200" dirty="0" smtClean="0">
                <a:solidFill>
                  <a:srgbClr val="CC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ها :</a:t>
            </a:r>
            <a:endParaRPr lang="en-US" sz="3200" dirty="0">
              <a:solidFill>
                <a:srgbClr val="CC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550" y="296373"/>
            <a:ext cx="3028950" cy="3539430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شامل </a:t>
            </a:r>
            <a:r>
              <a:rPr lang="fa-IR" sz="2800" dirty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31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اسید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آمینه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از انتهای </a:t>
            </a:r>
            <a:r>
              <a:rPr lang="fa-IR" sz="2800" dirty="0">
                <a:solidFill>
                  <a:srgbClr val="0000FF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کربوکسیلی بتا لیپوتروپین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است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 و آندروفین های </a:t>
            </a:r>
            <a:r>
              <a:rPr lang="fa-IR" sz="2800" b="1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آلفا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گاما</a:t>
            </a:r>
            <a:r>
              <a:rPr lang="fa-IR" sz="2800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به ترتیب در اثر جدا شدن 15 و 14 اسید آمینه از جهت </a:t>
            </a:r>
            <a:r>
              <a:rPr lang="en-US" sz="28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a-IR" sz="28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-انتهایی </a:t>
            </a:r>
            <a:r>
              <a:rPr lang="fa-IR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بتا آندروفین 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تولید میگردد.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48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32" y="3590674"/>
            <a:ext cx="5708367" cy="267765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fa-IR" sz="2800" dirty="0" smtClean="0">
                <a:cs typeface="B Nazanin" panose="00000400000000000000" pitchFamily="2" charset="-78"/>
              </a:rPr>
              <a:t>از آنجایی که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اندروفین ها </a:t>
            </a:r>
            <a:r>
              <a:rPr lang="fa-IR" sz="2800" dirty="0" smtClean="0"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مرفین</a:t>
            </a:r>
            <a:r>
              <a:rPr lang="fa-IR" sz="2800" dirty="0" smtClean="0">
                <a:cs typeface="B Nazanin" panose="00000400000000000000" pitchFamily="2" charset="-78"/>
              </a:rPr>
              <a:t> دارای پروتئین پذیرنده </a:t>
            </a:r>
            <a:r>
              <a:rPr lang="fa-IR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واحدی</a:t>
            </a:r>
            <a:r>
              <a:rPr lang="fa-IR" sz="2800" dirty="0" smtClean="0">
                <a:cs typeface="B Nazanin" panose="00000400000000000000" pitchFamily="2" charset="-78"/>
              </a:rPr>
              <a:t> در</a:t>
            </a:r>
            <a:r>
              <a:rPr lang="fa-IR" sz="28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غشا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سلول های عصبی </a:t>
            </a:r>
            <a:r>
              <a:rPr lang="fa-IR" sz="2800" dirty="0" smtClean="0">
                <a:cs typeface="B Nazanin" panose="00000400000000000000" pitchFamily="2" charset="-78"/>
              </a:rPr>
              <a:t>هستند به نظر می آید که این پپتید ها نقش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مسکن های طبیعی</a:t>
            </a:r>
            <a:r>
              <a:rPr lang="fa-IR" sz="2800" dirty="0" smtClean="0">
                <a:cs typeface="B Nazanin" panose="00000400000000000000" pitchFamily="2" charset="-78"/>
              </a:rPr>
              <a:t> را در بدن داشته باشند. تجربه نشان میدهد که خاصیت تسکین درد آندروفین ها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18 الی 30 </a:t>
            </a:r>
            <a:r>
              <a:rPr lang="fa-IR" sz="2800" dirty="0" smtClean="0">
                <a:cs typeface="B Nazanin" panose="00000400000000000000" pitchFamily="2" charset="-78"/>
              </a:rPr>
              <a:t>برابر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بیشتر </a:t>
            </a:r>
            <a:r>
              <a:rPr lang="fa-IR" sz="2800" dirty="0" smtClean="0">
                <a:cs typeface="B Nazanin" panose="00000400000000000000" pitchFamily="2" charset="-78"/>
              </a:rPr>
              <a:t>از مرفین است.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4480" y="969235"/>
            <a:ext cx="2811360" cy="4575223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این پپتید در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هیپوفیر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به صورت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استیله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وجود دارند. ولی در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سلول های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سیستم عصبی مرکزی </a:t>
            </a:r>
            <a:r>
              <a:rPr lang="fa-IR" sz="28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اندورفین ها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به صورت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زاد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(غیراستیله)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بوده و</a:t>
            </a:r>
          </a:p>
          <a:p>
            <a:pPr algn="r" rtl="1"/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نقش </a:t>
            </a:r>
            <a:r>
              <a:rPr lang="fa-IR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میانجی های عصبی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یا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تنظیم کننده های عصبی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را به عهده دارند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46" y="296546"/>
            <a:ext cx="3988253" cy="2392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89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76633" y="329715"/>
            <a:ext cx="3589336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های محرک ملانوسیت </a:t>
            </a:r>
            <a:r>
              <a:rPr lang="fa-IR" sz="3200" dirty="0" smtClean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ها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(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MSH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) </a:t>
            </a:r>
            <a:r>
              <a:rPr lang="fa-I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86834" y="1932577"/>
            <a:ext cx="2979135" cy="440120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این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ها در برخی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گونه های حیوانی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اثر پخش و پراکنده کردن دانه های</a:t>
            </a:r>
            <a:r>
              <a:rPr lang="fa-IR" sz="2800" dirty="0">
                <a:solidFill>
                  <a:srgbClr val="FF66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ملانین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داخل سلول ها موجب تحریک عمل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ملانین سازی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در نتیجه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تیره شدن رنگ پوست</a:t>
            </a:r>
            <a:r>
              <a:rPr lang="fa-IR" sz="2800" dirty="0">
                <a:solidFill>
                  <a:srgbClr val="0000FF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میگردند</a:t>
            </a:r>
            <a:r>
              <a:rPr lang="en-US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1" y="1755387"/>
            <a:ext cx="4593629" cy="2908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63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28914" y="1031967"/>
                <a:ext cx="8045269" cy="442909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 algn="r" rtl="1">
                  <a:buFont typeface="Wingdings" panose="05000000000000000000" pitchFamily="2" charset="2"/>
                  <a:buChar char="ü"/>
                </a:pP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ردیفهای اسید های آمینه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سه نوع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مولکول</a:t>
                </a:r>
                <a:r>
                  <a:rPr lang="en-US" sz="24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MSH</a:t>
                </a:r>
                <a:r>
                  <a:rPr lang="en-US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یعنی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نوع</a:t>
                </a:r>
                <a:r>
                  <a:rPr lang="en-US" sz="3200" b="1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320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</a:t>
                </a:r>
                <a:r>
                  <a:rPr lang="en-US" sz="3200" b="1" dirty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</a:t>
                </a:r>
                <a:r>
                  <a:rPr lang="fa-IR" sz="2800" dirty="0">
                    <a:solidFill>
                      <a:srgbClr val="CC00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a-IR" sz="2800" b="0" i="0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fa-IR" sz="2800" b="1" i="1" smtClean="0">
                        <a:solidFill>
                          <a:srgbClr val="CC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𝜸</m:t>
                    </m:r>
                  </m:oMath>
                </a14:m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در ساختمان</a:t>
                </a:r>
                <a:r>
                  <a:rPr lang="en-US" sz="2400" b="1" dirty="0">
                    <a:solidFill>
                      <a:srgbClr val="00CC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POMC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 وجود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دارد ولی تا کنون فقط دو نوع </a:t>
                </a:r>
                <a14:m>
                  <m:oMath xmlns:m="http://schemas.openxmlformats.org/officeDocument/2006/math">
                    <m:r>
                      <a:rPr lang="fa-IR" sz="28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r>
                      <a:rPr lang="fa-IR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و</m:t>
                    </m:r>
                    <m:r>
                      <a:rPr lang="fa-IR" sz="28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fa-IR" sz="28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fa-IR" sz="28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sz="2800" b="1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در برخی گونه های حیوانی یافت شده اند در حالی که فعالیت هورمونی اصلی در انسان مربوط به مولکول طویل تر یعنی </a:t>
                </a:r>
                <a14:m>
                  <m:oMath xmlns:m="http://schemas.openxmlformats.org/officeDocument/2006/math">
                    <m:r>
                      <a:rPr lang="fa-IR" sz="2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𝜸</m:t>
                    </m:r>
                    <m:r>
                      <a:rPr lang="fa-IR" sz="2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_</m:t>
                    </m:r>
                  </m:oMath>
                </a14:m>
                <a:r>
                  <a:rPr lang="en-US" sz="28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MSH</a:t>
                </a:r>
                <a:r>
                  <a:rPr lang="fa-IR" sz="28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a-IR" sz="2800" dirty="0" smtClean="0">
                    <a:latin typeface="Times New Roman" panose="02020603050405020304" pitchFamily="18" charset="0"/>
                    <a:cs typeface="B Nazanin" panose="00000400000000000000" pitchFamily="2" charset="-78"/>
                  </a:rPr>
                  <a:t>و تا حدودی</a:t>
                </a:r>
                <a14:m>
                  <m:oMath xmlns:m="http://schemas.openxmlformats.org/officeDocument/2006/math">
                    <m:r>
                      <a:rPr lang="fa-IR" sz="2800" b="1" i="1" smtClean="0">
                        <a:solidFill>
                          <a:srgbClr val="FF00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r>
                      <a:rPr lang="fa-IR" sz="2800" b="1" i="1" smtClean="0">
                        <a:solidFill>
                          <a:srgbClr val="FF00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_</m:t>
                    </m:r>
                    <m:r>
                      <a:rPr lang="en-US" sz="2800" b="1" i="1" smtClean="0">
                        <a:solidFill>
                          <a:srgbClr val="FF00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𝑳𝑷𝑯</m:t>
                    </m:r>
                  </m:oMath>
                </a14:m>
                <a:r>
                  <a:rPr lang="en-US" sz="2800" dirty="0" smtClean="0">
                    <a:solidFill>
                      <a:srgbClr val="7030A0"/>
                    </a:solidFill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solidFill>
                      <a:srgbClr val="7030A0"/>
                    </a:solidFill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میباشد</a:t>
                </a:r>
                <a:r>
                  <a:rPr lang="fa-IR" sz="2800" dirty="0" smtClean="0">
                    <a:solidFill>
                      <a:srgbClr val="7030A0"/>
                    </a:solidFill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.</a:t>
                </a:r>
              </a:p>
              <a:p>
                <a:pPr algn="r" rtl="1"/>
                <a:endParaRPr lang="fa-IR" sz="2800" dirty="0" smtClean="0">
                  <a:solidFill>
                    <a:srgbClr val="7030A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endParaRPr>
              </a:p>
              <a:p>
                <a:pPr marL="457200" indent="-457200" algn="r" rtl="1">
                  <a:buFont typeface="Wingdings" panose="05000000000000000000" pitchFamily="2" charset="2"/>
                  <a:buChar char="ü"/>
                </a:pP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 همانطور که اشاره شد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3366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fa-IR" sz="2400" b="1" i="1" smtClean="0">
                        <a:solidFill>
                          <a:srgbClr val="3366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_</m:t>
                    </m:r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MSH</a:t>
                </a:r>
                <a:r>
                  <a:rPr lang="en-US" sz="28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</a:t>
                </a:r>
                <a:r>
                  <a:rPr lang="fa-IR" sz="2800" dirty="0" smtClean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که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دارای ساختمان مشابه</a:t>
                </a:r>
                <a:r>
                  <a:rPr lang="en-US" sz="2400" b="1" dirty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ACTH</a:t>
                </a:r>
                <a:r>
                  <a:rPr lang="en-US" sz="2400" dirty="0">
                    <a:solidFill>
                      <a:srgbClr val="006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 است در </a:t>
                </a:r>
                <a:r>
                  <a:rPr lang="fa-IR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لب میانی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به صورت </a:t>
                </a:r>
                <a:r>
                  <a:rPr lang="fa-IR" sz="2800" b="1" dirty="0">
                    <a:solidFill>
                      <a:srgbClr val="CC00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مشتق استیله شده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 تقریبا </a:t>
                </a:r>
                <a:r>
                  <a:rPr lang="fa-IR" sz="2800" b="1" dirty="0"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غیر فعال </a:t>
                </a:r>
                <a:r>
                  <a:rPr lang="fa-IR" sz="2800" dirty="0">
                    <a:latin typeface="Arabic Typesetting" panose="03020402040406030203" pitchFamily="66" charset="-78"/>
                    <a:cs typeface="B Nazanin" panose="00000400000000000000" pitchFamily="2" charset="-78"/>
                  </a:rPr>
                  <a:t>وجود دارد.  </a:t>
                </a:r>
                <a:r>
                  <a: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rPr>
                  <a:t/>
                </a:r>
                <a:br>
                  <a: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14" y="1031967"/>
                <a:ext cx="8045269" cy="4429098"/>
              </a:xfrm>
              <a:prstGeom prst="rect">
                <a:avLst/>
              </a:prstGeom>
              <a:blipFill>
                <a:blip r:embed="rId2"/>
                <a:stretch>
                  <a:fillRect t="-3018" r="-136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8669" y="933450"/>
            <a:ext cx="419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     </a:t>
            </a:r>
            <a:r>
              <a:rPr lang="fa-IR" sz="2800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وازوپرسین :</a:t>
            </a:r>
            <a:endParaRPr lang="fa-IR" sz="28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fa-IR" sz="2800" dirty="0" smtClean="0">
                <a:cs typeface="B Nazanin" panose="00000400000000000000" pitchFamily="2" charset="-78"/>
              </a:rPr>
              <a:t>این هورمون با توجه به اثر دارویی آن در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افزایش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فشار خون </a:t>
            </a:r>
            <a:r>
              <a:rPr lang="fa-IR" sz="2800" dirty="0" smtClean="0">
                <a:cs typeface="B Nazanin" panose="00000400000000000000" pitchFamily="2" charset="-78"/>
              </a:rPr>
              <a:t>ابتدا </a:t>
            </a:r>
            <a:r>
              <a:rPr lang="fa-IR" sz="28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وازوپرسین</a:t>
            </a:r>
            <a:r>
              <a:rPr lang="fa-IR" sz="2800" dirty="0" smtClean="0">
                <a:cs typeface="B Nazanin" panose="00000400000000000000" pitchFamily="2" charset="-78"/>
              </a:rPr>
              <a:t> نامیده شد ولی با شناسایی اثر فیزیولوژیک اصلی این هورمون در جذب دوباره آب در 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لوله های پیچیده دور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کلیوی </a:t>
            </a:r>
            <a:r>
              <a:rPr lang="fa-IR" sz="2800" dirty="0" smtClean="0">
                <a:cs typeface="B Nazanin" panose="00000400000000000000" pitchFamily="2" charset="-78"/>
              </a:rPr>
              <a:t>نام مناسب تر هورمون جلوگیری کننده از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دفع آب توسط کلیه ها </a:t>
            </a:r>
            <a:r>
              <a:rPr lang="fa-IR" sz="2800" dirty="0" smtClean="0">
                <a:cs typeface="B Nazanin" panose="00000400000000000000" pitchFamily="2" charset="-78"/>
              </a:rPr>
              <a:t>و یا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هورمون آنتی دیورتیک 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(</a:t>
            </a:r>
            <a:r>
              <a:rPr 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ADH)</a:t>
            </a:r>
            <a:r>
              <a:rPr lang="fa-IR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برای آن انتخاب شد.</a:t>
            </a: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endParaRPr lang="en-US" sz="2800" dirty="0">
              <a:cs typeface="B Nazanin" panose="00000400000000000000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6189" y="238406"/>
            <a:ext cx="2519422" cy="2304487"/>
            <a:chOff x="29033" y="159662"/>
            <a:chExt cx="2519422" cy="2304487"/>
          </a:xfrm>
        </p:grpSpPr>
        <p:sp>
          <p:nvSpPr>
            <p:cNvPr id="4" name="Rounded Rectangle 3"/>
            <p:cNvSpPr/>
            <p:nvPr/>
          </p:nvSpPr>
          <p:spPr>
            <a:xfrm>
              <a:off x="29033" y="159662"/>
              <a:ext cx="2519422" cy="2304487"/>
            </a:xfrm>
            <a:prstGeom prst="roundRect">
              <a:avLst>
                <a:gd name="adj" fmla="val 16670"/>
              </a:avLst>
            </a:prstGeom>
            <a:solidFill>
              <a:srgbClr val="FF7C80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ounded Rectangle 4"/>
            <p:cNvSpPr txBox="1"/>
            <p:nvPr/>
          </p:nvSpPr>
          <p:spPr>
            <a:xfrm>
              <a:off x="141549" y="272178"/>
              <a:ext cx="2294390" cy="2079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هورمون های لب </a:t>
              </a:r>
              <a:r>
                <a:rPr lang="fa-IR" sz="2800" dirty="0">
                  <a:solidFill>
                    <a:srgbClr val="0000FF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 پسین </a:t>
              </a: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هیپوفیز</a:t>
              </a:r>
              <a:b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</a:br>
              <a:r>
                <a:rPr lang="fa-IR" sz="28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حاوی دو هورمون است :</a:t>
              </a:r>
              <a:r>
                <a:rPr lang="fa-IR" sz="2400" kern="1200" dirty="0" smtClean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/>
              </a:r>
              <a:br>
                <a:rPr lang="fa-IR" sz="2400" kern="1200" dirty="0" smtClean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</a:br>
              <a:endParaRPr lang="en-US" sz="2400" kern="1200" dirty="0"/>
            </a:p>
          </p:txBody>
        </p:sp>
      </p:grpSp>
      <p:sp>
        <p:nvSpPr>
          <p:cNvPr id="6" name="Bent-Up Arrow 5"/>
          <p:cNvSpPr/>
          <p:nvPr/>
        </p:nvSpPr>
        <p:spPr>
          <a:xfrm rot="5400000">
            <a:off x="372218" y="2674806"/>
            <a:ext cx="1245594" cy="98176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/>
          <p:cNvGrpSpPr/>
          <p:nvPr/>
        </p:nvGrpSpPr>
        <p:grpSpPr>
          <a:xfrm>
            <a:off x="1485900" y="2843505"/>
            <a:ext cx="2022441" cy="1889965"/>
            <a:chOff x="1770550" y="2505058"/>
            <a:chExt cx="2022441" cy="1889965"/>
          </a:xfrm>
        </p:grpSpPr>
        <p:sp>
          <p:nvSpPr>
            <p:cNvPr id="8" name="Rounded Rectangle 7"/>
            <p:cNvSpPr/>
            <p:nvPr/>
          </p:nvSpPr>
          <p:spPr>
            <a:xfrm>
              <a:off x="1770550" y="2505058"/>
              <a:ext cx="2022441" cy="1889965"/>
            </a:xfrm>
            <a:prstGeom prst="roundRect">
              <a:avLst>
                <a:gd name="adj" fmla="val 16670"/>
              </a:avLst>
            </a:prstGeom>
            <a:solidFill>
              <a:srgbClr val="FF7C80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ounded Rectangle 4"/>
            <p:cNvSpPr txBox="1"/>
            <p:nvPr/>
          </p:nvSpPr>
          <p:spPr>
            <a:xfrm>
              <a:off x="1862827" y="2597335"/>
              <a:ext cx="1837887" cy="17054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32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1- هورمون </a:t>
              </a:r>
              <a:r>
                <a:rPr lang="fa-IR" sz="3200" kern="1200" dirty="0" smtClean="0">
                  <a:solidFill>
                    <a:srgbClr val="003399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اوسیتوسین</a:t>
              </a:r>
              <a:r>
                <a:rPr lang="fa-IR" sz="3200" kern="1200" dirty="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 </a:t>
              </a:r>
              <a:endParaRPr lang="en-US" sz="3200" kern="1200" dirty="0">
                <a:cs typeface="B Nazanin" panose="00000400000000000000" pitchFamily="2" charset="-78"/>
              </a:endParaRPr>
            </a:p>
          </p:txBody>
        </p:sp>
      </p:grpSp>
      <p:sp>
        <p:nvSpPr>
          <p:cNvPr id="10" name="Bent-Up Arrow 9"/>
          <p:cNvSpPr/>
          <p:nvPr/>
        </p:nvSpPr>
        <p:spPr>
          <a:xfrm>
            <a:off x="3508341" y="2843505"/>
            <a:ext cx="1194662" cy="1094294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3023552" y="860938"/>
            <a:ext cx="2194859" cy="1982567"/>
            <a:chOff x="3370903" y="682575"/>
            <a:chExt cx="2194859" cy="1982567"/>
          </a:xfrm>
        </p:grpSpPr>
        <p:sp>
          <p:nvSpPr>
            <p:cNvPr id="15" name="Rounded Rectangle 14"/>
            <p:cNvSpPr/>
            <p:nvPr/>
          </p:nvSpPr>
          <p:spPr>
            <a:xfrm>
              <a:off x="3370903" y="682575"/>
              <a:ext cx="2194859" cy="1982567"/>
            </a:xfrm>
            <a:prstGeom prst="roundRect">
              <a:avLst>
                <a:gd name="adj" fmla="val 16670"/>
              </a:avLst>
            </a:prstGeom>
            <a:solidFill>
              <a:srgbClr val="FF7C80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ounded Rectangle 4"/>
            <p:cNvSpPr txBox="1"/>
            <p:nvPr/>
          </p:nvSpPr>
          <p:spPr>
            <a:xfrm>
              <a:off x="3467701" y="779373"/>
              <a:ext cx="2001263" cy="17889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3200" kern="1200" smtClean="0">
                  <a:latin typeface="Arabic Typesetting" panose="03020402040406030203" pitchFamily="66" charset="-78"/>
                  <a:cs typeface="B Nazanin" panose="00000400000000000000" pitchFamily="2" charset="-78"/>
                </a:rPr>
                <a:t>2- </a:t>
              </a:r>
              <a:r>
                <a:rPr lang="fa-IR" sz="3200" kern="1200" smtClean="0">
                  <a:solidFill>
                    <a:srgbClr val="008000"/>
                  </a:solidFill>
                  <a:latin typeface="Arabic Typesetting" panose="03020402040406030203" pitchFamily="66" charset="-78"/>
                  <a:cs typeface="B Nazanin" panose="00000400000000000000" pitchFamily="2" charset="-78"/>
                </a:rPr>
                <a:t>وازوپرسین</a:t>
              </a:r>
              <a:endParaRPr lang="en-US" sz="3200" kern="1200">
                <a:solidFill>
                  <a:srgbClr val="008000"/>
                </a:solidFill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44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8797738"/>
              </p:ext>
            </p:extLst>
          </p:nvPr>
        </p:nvGraphicFramePr>
        <p:xfrm>
          <a:off x="636813" y="617583"/>
          <a:ext cx="8791303" cy="54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8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0881" y="1438571"/>
            <a:ext cx="843915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صورتی که باروری رخ داده باشد در 6 الی 8 هفته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اول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بارداری </a:t>
            </a:r>
            <a:r>
              <a:rPr lang="fa-IR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جسم زرد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تحت تاثیر هورمون </a:t>
            </a:r>
            <a:r>
              <a:rPr lang="en-US" sz="24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LH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ترشح هورمون </a:t>
            </a:r>
            <a:r>
              <a:rPr lang="fa-IR" sz="2800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پروژسترون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حفاظت از </a:t>
            </a:r>
            <a:r>
              <a:rPr lang="fa-IR" sz="2800" b="1" dirty="0">
                <a:solidFill>
                  <a:srgbClr val="CC00CC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نطفه بارور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شده ادامه میدهد و از آن پس وظیفه بر عهده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جفت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قرار میگیرد تا تحت تاثیر هورمون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24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HCG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مقدار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کافی </a:t>
            </a:r>
            <a:r>
              <a:rPr lang="fa-IR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پروژسترون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منظور ادامه بارداری ترشح کند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algn="r" rtl="1"/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endParaRPr lang="en-US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endParaRPr lang="en-US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endParaRPr lang="en-US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0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300" y="973364"/>
            <a:ext cx="9353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 smtClean="0">
                <a:cs typeface="B Nazanin" panose="00000400000000000000" pitchFamily="2" charset="-78"/>
              </a:rPr>
              <a:t>هورمون های 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لب پسین</a:t>
            </a:r>
            <a:r>
              <a:rPr lang="fa-IR" sz="2800" b="1" dirty="0" smtClean="0">
                <a:solidFill>
                  <a:srgbClr val="D60093"/>
                </a:solidFill>
                <a:cs typeface="B Nazanin" panose="00000400000000000000" pitchFamily="2" charset="-78"/>
              </a:rPr>
              <a:t> هیپوفیز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پسین </a:t>
            </a:r>
            <a:r>
              <a:rPr lang="fa-IR" sz="2800" dirty="0" smtClean="0">
                <a:cs typeface="B Nazanin" panose="00000400000000000000" pitchFamily="2" charset="-78"/>
              </a:rPr>
              <a:t>هر دو در </a:t>
            </a:r>
            <a:r>
              <a:rPr lang="fa-IR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cs typeface="B Nazanin" panose="00000400000000000000" pitchFamily="2" charset="-78"/>
              </a:rPr>
              <a:t> ساخته شده و به صورت پیوند با یک پروتئین حامل به نام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نوروفیزین </a:t>
            </a:r>
            <a:r>
              <a:rPr lang="fa-IR" sz="2800" dirty="0" smtClean="0">
                <a:cs typeface="B Nazanin" panose="00000400000000000000" pitchFamily="2" charset="-78"/>
              </a:rPr>
              <a:t>از طریق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ساقه عصبی هیپوفیزی</a:t>
            </a:r>
            <a:r>
              <a:rPr lang="fa-IR" sz="2800" dirty="0" smtClean="0">
                <a:cs typeface="B Nazanin" panose="00000400000000000000" pitchFamily="2" charset="-78"/>
              </a:rPr>
              <a:t> به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لب پسین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انتقال یافته و ذخیره </a:t>
            </a:r>
            <a:r>
              <a:rPr lang="fa-IR" sz="2800" dirty="0" smtClean="0">
                <a:cs typeface="B Nazanin" panose="00000400000000000000" pitchFamily="2" charset="-78"/>
              </a:rPr>
              <a:t>میگردد. 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نوروفیزین </a:t>
            </a:r>
            <a:r>
              <a:rPr 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a-I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b="1" dirty="0" smtClean="0"/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با وزن ملکولی 19000 پروتئین حامل </a:t>
            </a:r>
            <a:r>
              <a:rPr lang="fa-IR" sz="28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اوسیتوسین</a:t>
            </a:r>
            <a:r>
              <a:rPr lang="fa-IR" sz="2800" dirty="0" smtClean="0"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نوروفیزین </a:t>
            </a: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fa-I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با وزن ملکولی 21000 واحد حامل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میباشد.</a:t>
            </a:r>
          </a:p>
        </p:txBody>
      </p:sp>
    </p:spTree>
    <p:extLst>
      <p:ext uri="{BB962C8B-B14F-4D97-AF65-F5344CB8AC3E}">
        <p14:creationId xmlns:p14="http://schemas.microsoft.com/office/powerpoint/2010/main" val="441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2651" y="680332"/>
            <a:ext cx="8725989" cy="52629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این پروتئین های حامل هر کدام همراه با هورمون مربوطه به خود به صورت قطعه ای از یک پروتئین واحد و توسط یک ژن واحد در </a:t>
            </a:r>
            <a:r>
              <a:rPr lang="fa-IR" sz="2800" b="1" dirty="0">
                <a:solidFill>
                  <a:srgbClr val="00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ساخته میشوند و سپس در مراحل بعدی در اثر تجزیه پروتئین اصلی از یک دیگر جدا شده و آزاد میگردند. </a:t>
            </a:r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جریان خون این هورمون ها جدا از پروتئین حامل و به صورت آزاد انتقال میابند و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به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همین دلیل نیمه عمر پلاسمایی آنها کوتاه و در حدود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2 الی 4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دقیقه است.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95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21239" y="811839"/>
            <a:ext cx="1974770" cy="1569660"/>
          </a:xfrm>
          <a:prstGeom prst="rect">
            <a:avLst/>
          </a:prstGeom>
          <a:solidFill>
            <a:srgbClr val="FF0066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a-IR" sz="3200">
                <a:latin typeface="Arabic Typesetting" panose="03020402040406030203" pitchFamily="66" charset="-78"/>
                <a:cs typeface="B Nazanin" panose="00000400000000000000" pitchFamily="2" charset="-78"/>
              </a:rPr>
              <a:t>ساختمان شیمیائی :</a:t>
            </a:r>
            <a:r>
              <a:rPr lang="fa-IR" sz="320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fa-IR" sz="320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435066" y="667755"/>
            <a:ext cx="708617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های</a:t>
            </a:r>
            <a:r>
              <a:rPr lang="fa-IR" sz="2800" dirty="0">
                <a:solidFill>
                  <a:srgbClr val="CC00CC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لب پسین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پیتید هایی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با</a:t>
            </a:r>
            <a:r>
              <a:rPr lang="fa-I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9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اسید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آمینه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باشد. در آنها اسید آمینه </a:t>
            </a:r>
            <a:r>
              <a:rPr lang="fa-IR" sz="28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سیستئین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شماره </a:t>
            </a:r>
            <a:r>
              <a:rPr lang="fa-IR" sz="2800" dirty="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یک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سیستئین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شماره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6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توسط یک پیوند </a:t>
            </a:r>
            <a:r>
              <a:rPr lang="fa-IR" sz="28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دی سولفور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به یک دیگر متصل شده اند.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آرژنین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اسید آمینه شماره 8 در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وازوپرسین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بیشتر حیوانات است با وجود این در خوک و سایر حیوانات این گونه حیوانی اسید آمینه</a:t>
            </a:r>
            <a:r>
              <a:rPr lang="fa-I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لیزین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جانشین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آرژین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شماره 8 شده است.  </a:t>
            </a:r>
          </a:p>
          <a:p>
            <a:pPr algn="r" rtl="1"/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58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3737" y="1225585"/>
            <a:ext cx="834716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ساختمان مشابه </a:t>
            </a:r>
            <a:r>
              <a:rPr lang="fa-IR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وازوپرسین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دارد با این تفاوت که در ردیف 3 به جای </a:t>
            </a:r>
            <a:r>
              <a:rPr lang="fa-I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فنیل الانین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، در ساختمان </a:t>
            </a:r>
            <a:r>
              <a:rPr lang="fa-IR" sz="2800" b="1" dirty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اسید آمینه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ایزولوسین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وجود دارد</a:t>
            </a:r>
            <a:r>
              <a:rPr lang="fa-IR" sz="32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. </a:t>
            </a:r>
            <a:endParaRPr lang="fa-IR" sz="32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2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با توجه به شباهت ساختمانی زیاد این دو هورمون، برخی </a:t>
            </a:r>
            <a:r>
              <a:rPr lang="fa-IR" sz="28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خواص فیزیولویکی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مشترک را دارا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اند.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8892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884972"/>
            <a:ext cx="69823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تحریک </a:t>
            </a:r>
            <a:r>
              <a:rPr lang="fa-IR" sz="2800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نوک پستان ها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توسط نوزاد و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موج عصبی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حاصل از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نقش اصلی را در ترشح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به عهده دارد.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انبساط و شل شدن 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عضلات رحم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نیز یکی از عوامل محرک </a:t>
            </a:r>
            <a:r>
              <a:rPr lang="fa-IR" sz="28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ثانوی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در ترشح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میباشد.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اکثر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عواملی که باعث تحریک ترشح اوسیتوسین می گردند موجب ترشح </a:t>
            </a:r>
            <a:r>
              <a:rPr lang="fa-I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پرولاکتین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نیز می گردند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  </a:t>
            </a:r>
            <a:endParaRPr lang="fa-IR" sz="32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82496" y="1165818"/>
            <a:ext cx="1974770" cy="20005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نحوه </a:t>
            </a:r>
            <a:r>
              <a:rPr lang="fa-IR" sz="32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تنظیم </a:t>
            </a:r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ترشح هورمون </a:t>
            </a:r>
            <a:r>
              <a:rPr lang="fa-IR" sz="3200" dirty="0" smtClean="0">
                <a:solidFill>
                  <a:srgbClr val="0033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:</a:t>
            </a:r>
            <a:r>
              <a:rPr lang="fa-IR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fa-IR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15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9325" y="1585800"/>
            <a:ext cx="815122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حتی پپتیدی که تنها جزئی از ساختمان </a:t>
            </a:r>
            <a:r>
              <a:rPr lang="fa-I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اوسیتوسین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را دارا است به عنوان </a:t>
            </a:r>
            <a:r>
              <a:rPr lang="fa-IR" sz="28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عوامل آزاد کننده </a:t>
            </a:r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پرولاکتین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پیشنهاد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شده است.</a:t>
            </a:r>
          </a:p>
          <a:p>
            <a:pPr algn="r" rtl="1">
              <a:lnSpc>
                <a:spcPct val="150000"/>
              </a:lnSpc>
            </a:pPr>
            <a:endParaRPr lang="fa-IR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>
                <a:solidFill>
                  <a:srgbClr val="CC00CC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استرو</a:t>
            </a:r>
            <a:r>
              <a:rPr lang="fa-IR" sz="2800" b="1" dirty="0">
                <a:solidFill>
                  <a:srgbClr val="CC00CC"/>
                </a:solidFill>
                <a:cs typeface="B Nazanin" panose="00000400000000000000" pitchFamily="2" charset="-78"/>
              </a:rPr>
              <a:t>ژن ها </a:t>
            </a:r>
            <a:r>
              <a:rPr lang="fa-IR" sz="2800" dirty="0">
                <a:cs typeface="B Nazanin" panose="00000400000000000000" pitchFamily="2" charset="-78"/>
              </a:rPr>
              <a:t>باعث تحریک سنتز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اوسیتوسین </a:t>
            </a:r>
            <a:r>
              <a:rPr lang="fa-IR" sz="2800" dirty="0"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نوروفیزین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a-IR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میگردند در حالی که </a:t>
            </a:r>
            <a:r>
              <a:rPr lang="fa-I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پروژسترون 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دارای </a:t>
            </a:r>
            <a:r>
              <a:rPr lang="fa-I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اثر مخالف 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است.</a:t>
            </a:r>
            <a:endParaRPr lang="fa-IR" sz="32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6813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750" y="450850"/>
            <a:ext cx="8477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طرز عمل اوسیتوسین :</a:t>
            </a:r>
          </a:p>
          <a:p>
            <a:pPr algn="r" rtl="1"/>
            <a:r>
              <a:rPr lang="fa-IR" sz="280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 </a:t>
            </a:r>
            <a:endParaRPr lang="en-US" sz="28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7750" y="1404957"/>
            <a:ext cx="85661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غلظت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های زیاد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آن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(به صورت دارو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) موجب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انقباض عضلات </a:t>
            </a:r>
            <a:r>
              <a:rPr lang="fa-IR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صاف رحم و </a:t>
            </a:r>
            <a:r>
              <a:rPr lang="fa-IR" sz="2800" b="1" dirty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تسریع عمل زایمان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میگردد ولی به نظر می آید مهم ترین اثر فیزیولوژیک هورمون </a:t>
            </a:r>
            <a:r>
              <a:rPr lang="fa-I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تحریک انقباض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سلول های 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عضلانی صاف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در دیواره ی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غده ی ترشح شیر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باشد.</a:t>
            </a:r>
          </a:p>
          <a:p>
            <a:pPr algn="r" rtl="1">
              <a:lnSpc>
                <a:spcPct val="150000"/>
              </a:lnSpc>
            </a:pPr>
            <a:endParaRPr lang="fa-IR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پروتئین های پذیرنده 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این هورمون در غشای سلول های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بافت پستان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 نیز </a:t>
            </a:r>
            <a:r>
              <a:rPr lang="fa-IR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بافت های رحم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وجود دارد. </a:t>
            </a:r>
          </a:p>
        </p:txBody>
      </p:sp>
    </p:spTree>
    <p:extLst>
      <p:ext uri="{BB962C8B-B14F-4D97-AF65-F5344CB8AC3E}">
        <p14:creationId xmlns:p14="http://schemas.microsoft.com/office/powerpoint/2010/main" val="298602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6468" y="921045"/>
            <a:ext cx="834716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تعداد این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پذیرنده ها تحت اثر هورمون های </a:t>
            </a:r>
            <a:r>
              <a:rPr lang="fa-IR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استروژن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افزایش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یافته و در اثر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پروژسترون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کاهش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میابد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endParaRPr lang="fa-IR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مدت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کوتاهی قبل از زایمان غلظت </a:t>
            </a:r>
            <a:r>
              <a:rPr lang="fa-IR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استروژن ها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خون زن باردار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یافته و هم زمان با آن غلظت</a:t>
            </a:r>
            <a:r>
              <a:rPr lang="fa-IR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پروژسترون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کاهش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میابد و این دلیل بر آن است که عمل تحریک ترشح شیر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قبل از زایمان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شروع میگردد.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822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82496" y="1165818"/>
            <a:ext cx="1974770" cy="1938992"/>
          </a:xfrm>
          <a:prstGeom prst="rect">
            <a:avLst/>
          </a:prstGeom>
          <a:solidFill>
            <a:srgbClr val="7030A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نحوه </a:t>
            </a:r>
            <a:r>
              <a:rPr lang="fa-IR" sz="32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تنظیم </a:t>
            </a:r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ترشح هورمون </a:t>
            </a:r>
            <a:r>
              <a:rPr lang="fa-IR" sz="32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a-IR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fa-IR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0627" y="869582"/>
            <a:ext cx="7410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فشار اسمزی </a:t>
            </a:r>
            <a:r>
              <a:rPr lang="fa-IR" sz="2800" dirty="0" smtClean="0">
                <a:cs typeface="B Nazanin" panose="00000400000000000000" pitchFamily="2" charset="-78"/>
              </a:rPr>
              <a:t>پلاسما عامل اصلی در تحریک ترشح </a:t>
            </a:r>
            <a:r>
              <a:rPr 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است. </a:t>
            </a:r>
          </a:p>
          <a:p>
            <a:pPr algn="r" rtl="1">
              <a:lnSpc>
                <a:spcPct val="150000"/>
              </a:lnSpc>
            </a:pPr>
            <a:endParaRPr lang="fa-IR" sz="24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فشار اسمزی از طریق تاثیری که بر روی سلول های گیرنده </a:t>
            </a:r>
            <a:r>
              <a:rPr lang="fa-IR" sz="28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تحریکات اسمزی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همچنین اثری که بر روی سلول های گیرنده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تحریکات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فشار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وزن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در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قلب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دیواره عروق خونی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میگذارد موجب صدور </a:t>
            </a:r>
            <a:r>
              <a:rPr lang="fa-IR" sz="28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موج های عصبی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به منظور ترشح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از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لب پسین هیپوفیز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میگردد. </a:t>
            </a:r>
          </a:p>
        </p:txBody>
      </p:sp>
    </p:spTree>
    <p:extLst>
      <p:ext uri="{BB962C8B-B14F-4D97-AF65-F5344CB8AC3E}">
        <p14:creationId xmlns:p14="http://schemas.microsoft.com/office/powerpoint/2010/main" val="4084626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0310" y="492035"/>
            <a:ext cx="789577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کاهش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فشار اسمزی پلاسما اثر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مخالف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داشته و از ترشح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جلوگیری میکند.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عوامل محرک عبارتند از :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شوک های جسمی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</a:t>
            </a:r>
            <a:r>
              <a:rPr lang="fa-I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روحی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برخی ترکیبات شیمیایی مانند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نیکوتین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مورفین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استیل کولین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   همه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این عوامل عمل خود را بیشتر از طریق</a:t>
            </a:r>
            <a:r>
              <a:rPr lang="fa-I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افزایش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سنتز </a:t>
            </a:r>
            <a:r>
              <a:rPr lang="en-US" sz="24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4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4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   	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نوروفیزین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انجام میدهند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lang="fa-IR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الکل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اپی نفرین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تمام فزونی دهنده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حجم پلاسما مهار کننده های ترشح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هستند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1398565"/>
            <a:ext cx="86650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مردان هورمون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LH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محرک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تولید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تستوسترون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است تا با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کمک</a:t>
            </a:r>
            <a:r>
              <a:rPr lang="en-US" sz="24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FSH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عمل 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اسپرماتوزوئیدسازی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انجام پذیر گردد. علاوه بر این، اثرات عمومی این هورمون که در اثر ترشح 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تستوسترون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بروز مینماید عبارتند از ظاهر شدن </a:t>
            </a:r>
            <a:r>
              <a:rPr lang="fa-I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صفات ثانویه جنسی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رشد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و فعال شدن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اندام های فرعی جنسی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مانند </a:t>
            </a:r>
            <a:r>
              <a:rPr lang="fa-IR" sz="28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غده پروستات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مجاری وابران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کیسه منی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278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7657" y="627017"/>
            <a:ext cx="359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طرز عمل </a:t>
            </a:r>
            <a:r>
              <a:rPr lang="en-US" sz="28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8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2800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972" y="1378635"/>
            <a:ext cx="920931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مهمترین مکان تأثیرات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فیزیولوژیک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800" dirty="0" smtClean="0">
                <a:solidFill>
                  <a:srgbClr val="CC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سلول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های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لوله های پیچیده</a:t>
            </a:r>
            <a:r>
              <a:rPr lang="fa-I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</a:t>
            </a:r>
            <a:r>
              <a:rPr lang="fa-IR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مجاری جمع کننده ادرار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کلیه هاست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</a:p>
          <a:p>
            <a:pPr marL="457200" lvl="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cs typeface="B Nazanin" panose="00000400000000000000" pitchFamily="2" charset="-78"/>
              </a:rPr>
              <a:t>این لوله ها از داخل قسمت مغزی کلیه ها عبور مینمایند، و در این قسمت فشار اسمزی </a:t>
            </a:r>
            <a:r>
              <a:rPr lang="fa-IR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مایع خارج سلول </a:t>
            </a:r>
            <a:r>
              <a:rPr lang="fa-IR" sz="2800" dirty="0" smtClean="0">
                <a:cs typeface="B Nazanin" panose="00000400000000000000" pitchFamily="2" charset="-78"/>
              </a:rPr>
              <a:t>تقریبا </a:t>
            </a: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چهار برابر </a:t>
            </a:r>
            <a:r>
              <a:rPr lang="fa-IR" sz="2800" dirty="0" smtClean="0">
                <a:cs typeface="B Nazanin" panose="00000400000000000000" pitchFamily="2" charset="-78"/>
              </a:rPr>
              <a:t>پلاسما است ولی با این حال چون این سلول های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اپیتلیالی </a:t>
            </a:r>
            <a:r>
              <a:rPr lang="fa-IR" sz="2800" dirty="0" smtClean="0">
                <a:cs typeface="B Nazanin" panose="00000400000000000000" pitchFamily="2" charset="-78"/>
              </a:rPr>
              <a:t>تقریبا در مقابل آب نفوذناپذیر اند، در غیاب </a:t>
            </a:r>
            <a:r>
              <a:rPr lang="en-US" sz="2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ادرار موجود در لوله ها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بدون تغلیظ بیشتری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دفع میگردد و حجم ادرار روزانه ممکن است به </a:t>
            </a:r>
            <a:r>
              <a:rPr lang="fa-IR" sz="2800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20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لیتر برسد. </a:t>
            </a:r>
          </a:p>
        </p:txBody>
      </p:sp>
    </p:spTree>
    <p:extLst>
      <p:ext uri="{BB962C8B-B14F-4D97-AF65-F5344CB8AC3E}">
        <p14:creationId xmlns:p14="http://schemas.microsoft.com/office/powerpoint/2010/main" val="2994656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75922"/>
            <a:ext cx="535577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حالت طبیعی تحت تاثیر هورمون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نفوذپذیری سلول های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اپیتلیالی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در مقابل آب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افزایش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یافته و عبور آب به داخل سلول ها موجب برقراری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تعادل فشار اسمزی 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میان ادرار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مجاری </a:t>
            </a:r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جمع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کننده </a:t>
            </a:r>
            <a:r>
              <a:rPr lang="fa-IR" sz="2800" dirty="0" smtClean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مایع هیپرتونیک </a:t>
            </a:r>
            <a:r>
              <a:rPr lang="fa-IR" sz="28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خارج سلولی </a:t>
            </a:r>
            <a:r>
              <a:rPr lang="fa-IR" sz="2800" dirty="0" smtClean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گشته 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و بدین ترتیب ادرار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غلیظ تر 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شده و حجم آن به حدود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0/5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تا 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یک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لیتر در روز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کاهش</a:t>
            </a:r>
            <a:r>
              <a:rPr lang="fa-IR" sz="2800" dirty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میابد</a:t>
            </a:r>
            <a:r>
              <a:rPr lang="fa-IR" sz="2800" dirty="0" smtClean="0">
                <a:solidFill>
                  <a:srgbClr val="00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lvl="0" algn="r" rtl="1"/>
            <a:endParaRPr lang="fa-IR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0" algn="r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15" y="1964987"/>
            <a:ext cx="4534783" cy="3401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8107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58" y="1964986"/>
            <a:ext cx="4534783" cy="3401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101600" y="37318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پروتئین پذیرنده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در غشای مخاطی سلول های </a:t>
            </a:r>
            <a:r>
              <a:rPr lang="fa-IR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اپیتلیال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در قسمت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مغری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کلیه ها وجود دارد و پیوند آنها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با هورمون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موجب فعال شدن آنزیم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آدنیلات سیکلاز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سنتز بیشتر 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c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AMP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 میگردد، </a:t>
            </a:r>
            <a:r>
              <a:rPr lang="en-US" sz="2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cAMP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 و ترکیبات مهارکننده آنزیم </a:t>
            </a:r>
            <a:r>
              <a:rPr lang="fa-IR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فسفودی استر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اثرات مشابه هورمون 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را دارا است.</a:t>
            </a:r>
          </a:p>
        </p:txBody>
      </p:sp>
    </p:spTree>
    <p:extLst>
      <p:ext uri="{BB962C8B-B14F-4D97-AF65-F5344CB8AC3E}">
        <p14:creationId xmlns:p14="http://schemas.microsoft.com/office/powerpoint/2010/main" val="13368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01101" y="407851"/>
            <a:ext cx="5400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:</a:t>
            </a:r>
            <a:r>
              <a:rPr lang="en-US" sz="2800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800" dirty="0" smtClean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(</a:t>
            </a:r>
            <a:r>
              <a:rPr lang="en-US" sz="2400" dirty="0" smtClean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ADH)</a:t>
            </a:r>
            <a:r>
              <a:rPr lang="en-US" sz="2800" dirty="0" smtClean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بیماری </a:t>
            </a:r>
            <a:r>
              <a:rPr lang="fa-IR" sz="2800" dirty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های ناشی از اختلال در </a:t>
            </a:r>
            <a:r>
              <a:rPr lang="fa-IR" sz="2800" dirty="0" smtClean="0">
                <a:solidFill>
                  <a:srgbClr val="FF33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ترشح</a:t>
            </a:r>
            <a:endParaRPr lang="en-US" sz="3200" dirty="0">
              <a:solidFill>
                <a:srgbClr val="FF33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48" y="2002971"/>
            <a:ext cx="3884991" cy="3109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2225" y="992626"/>
            <a:ext cx="46990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32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هر گونه اختلال در </a:t>
            </a:r>
            <a:r>
              <a:rPr lang="fa-IR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ترشح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و یا عمل</a:t>
            </a:r>
            <a:r>
              <a:rPr lang="en-US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موجب بروز بیماری </a:t>
            </a:r>
            <a:r>
              <a:rPr lang="fa-I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دیابت بی مزه</a:t>
            </a:r>
            <a:r>
              <a:rPr lang="fa-IR" sz="2800" b="1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می گردد که از علائم آن</a:t>
            </a:r>
            <a:r>
              <a:rPr lang="fa-IR" sz="2800" dirty="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افزایش</a:t>
            </a:r>
            <a:r>
              <a:rPr lang="fa-IR" sz="2800" dirty="0" smtClean="0">
                <a:solidFill>
                  <a:srgbClr val="FF0066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حجم ادرار در 24 ساعت است.</a:t>
            </a:r>
          </a:p>
          <a:p>
            <a:pPr algn="r" rtl="1"/>
            <a:endParaRPr lang="en-US" sz="2800" dirty="0" smtClean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fa-IR" sz="28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دیابت بی مزه اولیه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که با </a:t>
            </a:r>
            <a:r>
              <a:rPr lang="fa-IR" sz="28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کمبود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ترشح </a:t>
            </a: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همراه میباشد بیشتر در اثر قطع رابطه </a:t>
            </a:r>
            <a:r>
              <a:rPr lang="fa-IR" sz="2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لب پسین هیپوفیز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بروز میکند و علت آن ممکن است </a:t>
            </a:r>
            <a:r>
              <a:rPr lang="fa-I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شکستگی جمجمه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تومورهای سرطانی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عفونت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بوده و یا اینکه </a:t>
            </a:r>
            <a:r>
              <a:rPr lang="fa-IR" sz="28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مورثی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باشد.</a:t>
            </a:r>
          </a:p>
          <a:p>
            <a:pPr algn="r" rtl="1"/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449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0527" y="830220"/>
            <a:ext cx="84908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دیابت بی مزه</a:t>
            </a:r>
            <a:r>
              <a:rPr lang="fa-I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نفروژنیک مورثی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ترشح </a:t>
            </a: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طبیعی است ولی به علت اختلالاتی در </a:t>
            </a:r>
            <a:r>
              <a:rPr lang="fa-IR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پروتئین پذیرنده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سلول های هدف قادر به بروز واکنش در مقابل هورمون نیستند.</a:t>
            </a:r>
            <a:endParaRPr lang="en-US" sz="28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ADH</a:t>
            </a: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ممکن است به طور غیر طبیعی در بافتهای خارج از</a:t>
            </a:r>
            <a:r>
              <a:rPr lang="fa-IR" sz="2800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هیپوتالاموس</a:t>
            </a:r>
            <a:r>
              <a:rPr lang="fa-IR" sz="2800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مثلا در </a:t>
            </a:r>
            <a:r>
              <a:rPr lang="fa-IR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تومورهای ریوی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تولید گردد.</a:t>
            </a:r>
          </a:p>
        </p:txBody>
      </p:sp>
    </p:spTree>
    <p:extLst>
      <p:ext uri="{BB962C8B-B14F-4D97-AF65-F5344CB8AC3E}">
        <p14:creationId xmlns:p14="http://schemas.microsoft.com/office/powerpoint/2010/main" val="3171325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5474" y="692332"/>
            <a:ext cx="785077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علاوه بر 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این 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 ممکن است در برخی بیماری های </a:t>
            </a:r>
            <a:r>
              <a:rPr lang="fa-I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مغزی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،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عفونت</a:t>
            </a:r>
            <a:r>
              <a:rPr lang="fa-IR" sz="28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های ریوی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و یا در </a:t>
            </a:r>
            <a:r>
              <a:rPr lang="fa-IR" sz="2800" b="1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هیپوتیروئیدی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نیز تولید گردد</a:t>
            </a:r>
            <a:r>
              <a:rPr lang="fa-IR" sz="2800" dirty="0" smtClean="0">
                <a:latin typeface="Arabic Typesetting" panose="03020402040406030203" pitchFamily="66" charset="-78"/>
                <a:cs typeface="B Nazanin" panose="00000400000000000000" pitchFamily="2" charset="-78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fa-IR" sz="2800" dirty="0">
              <a:latin typeface="Arabic Typesetting" panose="03020402040406030203" pitchFamily="66" charset="-78"/>
              <a:cs typeface="B Nazanin" panose="00000400000000000000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در این حالت مشاهده میشود که وجود </a:t>
            </a:r>
            <a:r>
              <a:rPr lang="fa-IR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کاهش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B Nazanin" panose="00000400000000000000" pitchFamily="2" charset="-78"/>
              </a:rPr>
              <a:t>فشار اسمزی پلاسما </a:t>
            </a:r>
            <a:r>
              <a:rPr lang="fa-IR" sz="2800" dirty="0">
                <a:latin typeface="Arabic Typesetting" panose="03020402040406030203" pitchFamily="66" charset="-78"/>
                <a:cs typeface="B Nazanin" panose="00000400000000000000" pitchFamily="2" charset="-78"/>
              </a:rPr>
              <a:t>هورمون 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ADH</a:t>
            </a:r>
            <a:r>
              <a:rPr lang="fa-IR" sz="2400" dirty="0">
                <a:solidFill>
                  <a:srgbClr val="C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مقدار زیاد تر از طبیعی تولید میشود و نتیجه آن</a:t>
            </a:r>
            <a:r>
              <a:rPr lang="fa-I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غلیظ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شدن ادرار (هیپرتونیک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)، </a:t>
            </a:r>
            <a:r>
              <a:rPr lang="fa-I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رقیق شدن پلاسما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کاهش </a:t>
            </a:r>
            <a:r>
              <a:rPr lang="fa-IR" sz="28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غلظت سدیم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پلاسمایی است.</a:t>
            </a: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369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8500" y="1819910"/>
            <a:ext cx="8429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 smtClean="0">
                <a:cs typeface="B Nazanin" panose="00000400000000000000" pitchFamily="2" charset="-78"/>
              </a:rPr>
              <a:t>هورمون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قادر است در تخمدان ها با تحریک سلول های </a:t>
            </a:r>
            <a:r>
              <a:rPr lang="fa-I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بین بافتی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در مکان هایی </a:t>
            </a:r>
            <a:r>
              <a:rPr lang="fa-IR" sz="28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دورتر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از فولیکول ها موجب ترشح تعدادی هورمون های</a:t>
            </a:r>
            <a:r>
              <a:rPr lang="fa-IR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مردساز</a:t>
            </a:r>
            <a:r>
              <a:rPr lang="fa-IR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مانند </a:t>
            </a:r>
            <a:r>
              <a:rPr lang="fa-I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آندروستن دیون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، و </a:t>
            </a:r>
            <a:r>
              <a:rPr lang="fa-IR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دهیدرواپی آندروسترون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و حتی 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تستوسترون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گردد.</a:t>
            </a:r>
          </a:p>
          <a:p>
            <a:pPr algn="r" rtl="1">
              <a:lnSpc>
                <a:spcPct val="150000"/>
              </a:lnSpc>
            </a:pPr>
            <a:endParaRPr lang="fa-IR" sz="32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67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2172" y="375922"/>
            <a:ext cx="86505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بیمارانی که دارای </a:t>
            </a:r>
            <a:r>
              <a:rPr lang="fa-IR" sz="2800" dirty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تخمدان های چندکیستی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میباشند ترشح هورمون </a:t>
            </a:r>
            <a:r>
              <a:rPr 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LH</a:t>
            </a:r>
            <a:r>
              <a:rPr lang="fa-IR" sz="28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زیادتر از حد طبیعی است و ترشح </a:t>
            </a:r>
            <a:r>
              <a:rPr lang="fa-IR" sz="28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هورمون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های </a:t>
            </a:r>
            <a:r>
              <a:rPr lang="fa-IR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مردساز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از سلول های </a:t>
            </a:r>
            <a:r>
              <a:rPr lang="fa-IR" sz="280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بین بافتی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باعث میشود که این بیماران توانایی </a:t>
            </a:r>
            <a:r>
              <a:rPr lang="fa-IR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بارور شدن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را از دست بدهند و </a:t>
            </a:r>
            <a:r>
              <a:rPr lang="fa-IR" sz="28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رشد موی صورت 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و </a:t>
            </a:r>
            <a:r>
              <a:rPr lang="fa-IR" sz="28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Nazanin" panose="00000400000000000000" pitchFamily="2" charset="-78"/>
              </a:rPr>
              <a:t>بدن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آنها زیاد شود.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4" name="Picture 2" descr="PCOD بيمار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8" y="2999717"/>
            <a:ext cx="32194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6021</TotalTime>
  <Words>4346</Words>
  <Application>Microsoft Office PowerPoint</Application>
  <PresentationFormat>Widescreen</PresentationFormat>
  <Paragraphs>239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Arabic Typesetting</vt:lpstr>
      <vt:lpstr>Arial</vt:lpstr>
      <vt:lpstr>B Nazanin</vt:lpstr>
      <vt:lpstr>Calibri</vt:lpstr>
      <vt:lpstr>Cambria Math</vt:lpstr>
      <vt:lpstr>Courier New</vt:lpstr>
      <vt:lpstr>Symbol</vt:lpstr>
      <vt:lpstr>Tahoma</vt:lpstr>
      <vt:lpstr>Times New Roman</vt:lpstr>
      <vt:lpstr>Trebuchet MS</vt:lpstr>
      <vt:lpstr>Wingdings</vt:lpstr>
      <vt:lpstr>Wingdings 3</vt:lpstr>
      <vt:lpstr>Facet</vt:lpstr>
      <vt:lpstr>بسم الله الرحمن الرحیم</vt:lpstr>
      <vt:lpstr>بیوشیمی دو</vt:lpstr>
      <vt:lpstr>پس از پیوند با پروتئین پذیرنده خود در سلول های جسم زرد تولید پروژسترون میکند و در سلول های لیدیگ بیضه ها تولید تستوسترون را تحریک میکند.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RePack by Diakov</dc:creator>
  <cp:lastModifiedBy>RePack by Diakov</cp:lastModifiedBy>
  <cp:revision>712</cp:revision>
  <dcterms:created xsi:type="dcterms:W3CDTF">2020-10-22T08:14:23Z</dcterms:created>
  <dcterms:modified xsi:type="dcterms:W3CDTF">2020-11-17T15:16:33Z</dcterms:modified>
</cp:coreProperties>
</file>